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7" r:id="rId22"/>
    <p:sldId id="276"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384" autoAdjust="0"/>
  </p:normalViewPr>
  <p:slideViewPr>
    <p:cSldViewPr snapToGrid="0">
      <p:cViewPr varScale="1">
        <p:scale>
          <a:sx n="106" d="100"/>
          <a:sy n="106" d="100"/>
        </p:scale>
        <p:origin x="79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60EF485-63C0-4A63-8D0B-6F088BA1A0AC}" type="datetimeFigureOut">
              <a:rPr lang="en-GB" smtClean="0"/>
              <a:t>14/10/2026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B8FD3B-6CAA-4EEA-A03D-EB2007D60A74}"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2489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60EF485-63C0-4A63-8D0B-6F088BA1A0AC}" type="datetimeFigureOut">
              <a:rPr lang="en-GB" smtClean="0"/>
              <a:t>14/10/2026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B8FD3B-6CAA-4EEA-A03D-EB2007D60A74}" type="slidenum">
              <a:rPr lang="en-GB" smtClean="0"/>
              <a:t>‹#›</a:t>
            </a:fld>
            <a:endParaRPr lang="en-GB"/>
          </a:p>
        </p:txBody>
      </p:sp>
    </p:spTree>
    <p:extLst>
      <p:ext uri="{BB962C8B-B14F-4D97-AF65-F5344CB8AC3E}">
        <p14:creationId xmlns:p14="http://schemas.microsoft.com/office/powerpoint/2010/main" val="41010898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60EF485-63C0-4A63-8D0B-6F088BA1A0AC}" type="datetimeFigureOut">
              <a:rPr lang="en-GB" smtClean="0"/>
              <a:t>14/10/2026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B8FD3B-6CAA-4EEA-A03D-EB2007D60A74}"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3684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60EF485-63C0-4A63-8D0B-6F088BA1A0AC}" type="datetimeFigureOut">
              <a:rPr lang="en-GB" smtClean="0"/>
              <a:t>14/10/2026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B8FD3B-6CAA-4EEA-A03D-EB2007D60A74}" type="slidenum">
              <a:rPr lang="en-GB" smtClean="0"/>
              <a:t>‹#›</a:t>
            </a:fld>
            <a:endParaRPr lang="en-GB"/>
          </a:p>
        </p:txBody>
      </p:sp>
    </p:spTree>
    <p:extLst>
      <p:ext uri="{BB962C8B-B14F-4D97-AF65-F5344CB8AC3E}">
        <p14:creationId xmlns:p14="http://schemas.microsoft.com/office/powerpoint/2010/main" val="28442737"/>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60EF485-63C0-4A63-8D0B-6F088BA1A0AC}" type="datetimeFigureOut">
              <a:rPr lang="en-GB" smtClean="0"/>
              <a:t>14/10/2026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3B8FD3B-6CAA-4EEA-A03D-EB2007D60A74}" type="slidenum">
              <a:rPr lang="en-GB" smtClean="0"/>
              <a:t>‹#›</a:t>
            </a:fld>
            <a:endParaRPr lang="en-GB"/>
          </a:p>
        </p:txBody>
      </p:sp>
    </p:spTree>
    <p:extLst>
      <p:ext uri="{BB962C8B-B14F-4D97-AF65-F5344CB8AC3E}">
        <p14:creationId xmlns:p14="http://schemas.microsoft.com/office/powerpoint/2010/main" val="1485483522"/>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60EF485-63C0-4A63-8D0B-6F088BA1A0AC}" type="datetimeFigureOut">
              <a:rPr lang="en-GB" smtClean="0"/>
              <a:t>14/10/2026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3B8FD3B-6CAA-4EEA-A03D-EB2007D60A74}" type="slidenum">
              <a:rPr lang="en-GB" smtClean="0"/>
              <a:t>‹#›</a:t>
            </a:fld>
            <a:endParaRPr lang="en-GB"/>
          </a:p>
        </p:txBody>
      </p:sp>
    </p:spTree>
    <p:extLst>
      <p:ext uri="{BB962C8B-B14F-4D97-AF65-F5344CB8AC3E}">
        <p14:creationId xmlns:p14="http://schemas.microsoft.com/office/powerpoint/2010/main" val="17439070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E60EF485-63C0-4A63-8D0B-6F088BA1A0AC}" type="datetimeFigureOut">
              <a:rPr lang="en-GB" smtClean="0"/>
              <a:t>14/10/2026</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C3B8FD3B-6CAA-4EEA-A03D-EB2007D60A74}" type="slidenum">
              <a:rPr lang="en-GB" smtClean="0"/>
              <a:t>‹#›</a:t>
            </a:fld>
            <a:endParaRPr lang="en-GB"/>
          </a:p>
        </p:txBody>
      </p:sp>
    </p:spTree>
    <p:extLst>
      <p:ext uri="{BB962C8B-B14F-4D97-AF65-F5344CB8AC3E}">
        <p14:creationId xmlns:p14="http://schemas.microsoft.com/office/powerpoint/2010/main" val="38165838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E60EF485-63C0-4A63-8D0B-6F088BA1A0AC}" type="datetimeFigureOut">
              <a:rPr lang="en-GB" smtClean="0"/>
              <a:t>14/10/2026</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3B8FD3B-6CAA-4EEA-A03D-EB2007D60A74}" type="slidenum">
              <a:rPr lang="en-GB" smtClean="0"/>
              <a:t>‹#›</a:t>
            </a:fld>
            <a:endParaRPr lang="en-GB"/>
          </a:p>
        </p:txBody>
      </p:sp>
    </p:spTree>
    <p:extLst>
      <p:ext uri="{BB962C8B-B14F-4D97-AF65-F5344CB8AC3E}">
        <p14:creationId xmlns:p14="http://schemas.microsoft.com/office/powerpoint/2010/main" val="4101135"/>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60EF485-63C0-4A63-8D0B-6F088BA1A0AC}" type="datetimeFigureOut">
              <a:rPr lang="en-GB" smtClean="0"/>
              <a:t>14/10/2026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B8FD3B-6CAA-4EEA-A03D-EB2007D60A74}" type="slidenum">
              <a:rPr lang="en-GB" smtClean="0"/>
              <a:t>‹#›</a:t>
            </a:fld>
            <a:endParaRPr lang="en-GB"/>
          </a:p>
        </p:txBody>
      </p:sp>
    </p:spTree>
    <p:extLst>
      <p:ext uri="{BB962C8B-B14F-4D97-AF65-F5344CB8AC3E}">
        <p14:creationId xmlns:p14="http://schemas.microsoft.com/office/powerpoint/2010/main" val="977879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60EF485-63C0-4A63-8D0B-6F088BA1A0AC}" type="datetimeFigureOut">
              <a:rPr lang="en-GB" smtClean="0"/>
              <a:t>14/10/2026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B8FD3B-6CAA-4EEA-A03D-EB2007D60A74}" type="slidenum">
              <a:rPr lang="en-GB" smtClean="0"/>
              <a:t>‹#›</a:t>
            </a:fld>
            <a:endParaRPr lang="en-GB"/>
          </a:p>
        </p:txBody>
      </p:sp>
    </p:spTree>
    <p:extLst>
      <p:ext uri="{BB962C8B-B14F-4D97-AF65-F5344CB8AC3E}">
        <p14:creationId xmlns:p14="http://schemas.microsoft.com/office/powerpoint/2010/main" val="41761248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60EF485-63C0-4A63-8D0B-6F088BA1A0AC}" type="datetimeFigureOut">
              <a:rPr lang="en-GB" smtClean="0"/>
              <a:t>14/10/2026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B8FD3B-6CAA-4EEA-A03D-EB2007D60A74}" type="slidenum">
              <a:rPr lang="en-GB" smtClean="0"/>
              <a:t>‹#›</a:t>
            </a:fld>
            <a:endParaRPr lang="en-GB"/>
          </a:p>
        </p:txBody>
      </p:sp>
    </p:spTree>
    <p:extLst>
      <p:ext uri="{BB962C8B-B14F-4D97-AF65-F5344CB8AC3E}">
        <p14:creationId xmlns:p14="http://schemas.microsoft.com/office/powerpoint/2010/main" val="42920415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E60EF485-63C0-4A63-8D0B-6F088BA1A0AC}" type="datetimeFigureOut">
              <a:rPr lang="en-GB" smtClean="0"/>
              <a:t>14/10/2026</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C3B8FD3B-6CAA-4EEA-A03D-EB2007D60A74}"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0085072"/>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hertfordshire.gov.uk/microsites/local-offer/the-hertfordshire-local-offer"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89397" y="758952"/>
            <a:ext cx="11359165" cy="3566160"/>
          </a:xfrm>
        </p:spPr>
        <p:txBody>
          <a:bodyPr>
            <a:normAutofit/>
          </a:bodyPr>
          <a:lstStyle/>
          <a:p>
            <a:r>
              <a:rPr lang="en-GB" sz="6000" b="1" dirty="0">
                <a:latin typeface="Lucida Sans Unicode" panose="020B0602030504020204" pitchFamily="34" charset="0"/>
                <a:cs typeface="Lucida Sans Unicode" panose="020B0602030504020204" pitchFamily="34" charset="0"/>
              </a:rPr>
              <a:t>George Street Primary School</a:t>
            </a:r>
          </a:p>
        </p:txBody>
      </p:sp>
      <p:sp>
        <p:nvSpPr>
          <p:cNvPr id="3" name="Subtitle 2"/>
          <p:cNvSpPr>
            <a:spLocks noGrp="1"/>
          </p:cNvSpPr>
          <p:nvPr>
            <p:ph type="subTitle" idx="1"/>
          </p:nvPr>
        </p:nvSpPr>
        <p:spPr>
          <a:xfrm>
            <a:off x="1133339" y="4455620"/>
            <a:ext cx="10810721" cy="1143000"/>
          </a:xfrm>
        </p:spPr>
        <p:txBody>
          <a:bodyPr>
            <a:normAutofit/>
          </a:bodyPr>
          <a:lstStyle/>
          <a:p>
            <a:r>
              <a:rPr lang="en-GB" sz="2000" dirty="0"/>
              <a:t>SPECIAL EDUCATIONAL NEEDS AND DISABILITY (send) Information report</a:t>
            </a:r>
          </a:p>
          <a:p>
            <a:r>
              <a:rPr lang="en-GB" dirty="0"/>
              <a:t>2026 - 2027</a:t>
            </a:r>
          </a:p>
        </p:txBody>
      </p:sp>
      <p:pic>
        <p:nvPicPr>
          <p:cNvPr id="5" name="Picture 4" descr="T:\A-Z\W\website\Website content\badge.png"/>
          <p:cNvPicPr/>
          <p:nvPr/>
        </p:nvPicPr>
        <p:blipFill>
          <a:blip r:embed="rId2" cstate="print"/>
          <a:srcRect/>
          <a:stretch>
            <a:fillRect/>
          </a:stretch>
        </p:blipFill>
        <p:spPr bwMode="auto">
          <a:xfrm>
            <a:off x="40420" y="49439"/>
            <a:ext cx="1056860" cy="1047193"/>
          </a:xfrm>
          <a:prstGeom prst="rect">
            <a:avLst/>
          </a:prstGeom>
          <a:noFill/>
          <a:ln w="9525">
            <a:noFill/>
            <a:miter lim="800000"/>
            <a:headEnd/>
            <a:tailEnd/>
          </a:ln>
        </p:spPr>
      </p:pic>
    </p:spTree>
    <p:extLst>
      <p:ext uri="{BB962C8B-B14F-4D97-AF65-F5344CB8AC3E}">
        <p14:creationId xmlns:p14="http://schemas.microsoft.com/office/powerpoint/2010/main" val="14925090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54522"/>
            <a:ext cx="10058400" cy="1450757"/>
          </a:xfrm>
        </p:spPr>
        <p:txBody>
          <a:bodyPr/>
          <a:lstStyle/>
          <a:p>
            <a:r>
              <a:rPr lang="en-GB" b="1" dirty="0">
                <a:latin typeface="Lucida Sans Unicode" panose="020B0602030504020204" pitchFamily="34" charset="0"/>
                <a:cs typeface="Lucida Sans Unicode" panose="020B0602030504020204" pitchFamily="34" charset="0"/>
              </a:rPr>
              <a:t>Introduction</a:t>
            </a:r>
          </a:p>
        </p:txBody>
      </p:sp>
      <p:sp>
        <p:nvSpPr>
          <p:cNvPr id="3" name="Content Placeholder 2"/>
          <p:cNvSpPr>
            <a:spLocks noGrp="1"/>
          </p:cNvSpPr>
          <p:nvPr>
            <p:ph idx="1"/>
          </p:nvPr>
        </p:nvSpPr>
        <p:spPr>
          <a:xfrm>
            <a:off x="224589" y="1845734"/>
            <a:ext cx="11710737" cy="4023360"/>
          </a:xfrm>
        </p:spPr>
        <p:txBody>
          <a:bodyPr>
            <a:noAutofit/>
          </a:bodyPr>
          <a:lstStyle/>
          <a:p>
            <a:pPr marL="0" indent="0" algn="just">
              <a:lnSpc>
                <a:spcPct val="150000"/>
              </a:lnSpc>
              <a:buNone/>
            </a:pPr>
            <a:r>
              <a:rPr lang="en-GB" sz="1400" dirty="0">
                <a:latin typeface="Lucida Sans Unicode" panose="020B0602030504020204" pitchFamily="34" charset="0"/>
                <a:cs typeface="Lucida Sans Unicode" panose="020B0602030504020204" pitchFamily="34" charset="0"/>
              </a:rPr>
              <a:t>All Hertfordshire Local Authority (LA) maintained schools have a similar approach to meeting the needs of pupils with Special Educational Needs and Disabilities (SEND) and are supported by the LA to ensure that all pupils, regardless of their specific needs make the best possible progress in school and education. </a:t>
            </a:r>
          </a:p>
          <a:p>
            <a:pPr marL="0" indent="0" algn="just">
              <a:lnSpc>
                <a:spcPct val="150000"/>
              </a:lnSpc>
              <a:buNone/>
            </a:pPr>
            <a:br>
              <a:rPr lang="en-GB" sz="1400" dirty="0">
                <a:latin typeface="Lucida Sans Unicode" panose="020B0602030504020204" pitchFamily="34" charset="0"/>
                <a:cs typeface="Lucida Sans Unicode" panose="020B0602030504020204" pitchFamily="34" charset="0"/>
              </a:rPr>
            </a:br>
            <a:r>
              <a:rPr lang="en-GB" sz="1400" dirty="0">
                <a:latin typeface="Lucida Sans Unicode" panose="020B0602030504020204" pitchFamily="34" charset="0"/>
                <a:cs typeface="Lucida Sans Unicode" panose="020B0602030504020204" pitchFamily="34" charset="0"/>
              </a:rPr>
              <a:t>All schools are supported by a number of services to be as inclusive as possible in order to meet the needs of pupils with SEND within mainstream education and settings. </a:t>
            </a:r>
          </a:p>
          <a:p>
            <a:pPr marL="0" indent="0" algn="just">
              <a:lnSpc>
                <a:spcPct val="150000"/>
              </a:lnSpc>
              <a:buNone/>
            </a:pPr>
            <a:r>
              <a:rPr lang="en-GB" sz="1400" dirty="0">
                <a:latin typeface="Lucida Sans Unicode" panose="020B0602030504020204" pitchFamily="34" charset="0"/>
                <a:cs typeface="Lucida Sans Unicode" panose="020B0602030504020204" pitchFamily="34" charset="0"/>
              </a:rPr>
              <a:t>There are four broad areas of need that are named with the SEND code of practice (2015), which are:</a:t>
            </a:r>
          </a:p>
          <a:p>
            <a:pPr algn="just">
              <a:lnSpc>
                <a:spcPct val="150000"/>
              </a:lnSpc>
              <a:buFont typeface="Wingdings" panose="05000000000000000000" pitchFamily="2" charset="2"/>
              <a:buChar char="Ø"/>
            </a:pPr>
            <a:r>
              <a:rPr lang="en-GB" sz="1400" dirty="0">
                <a:latin typeface="Lucida Sans Unicode" panose="020B0602030504020204" pitchFamily="34" charset="0"/>
                <a:cs typeface="Lucida Sans Unicode" panose="020B0602030504020204" pitchFamily="34" charset="0"/>
              </a:rPr>
              <a:t>Communication and Interaction</a:t>
            </a:r>
          </a:p>
          <a:p>
            <a:pPr lvl="1" algn="just">
              <a:lnSpc>
                <a:spcPct val="160000"/>
              </a:lnSpc>
              <a:buFont typeface="Wingdings" pitchFamily="2" charset="2"/>
              <a:buChar char="Ø"/>
            </a:pPr>
            <a:r>
              <a:rPr lang="en-GB" sz="1400" dirty="0">
                <a:latin typeface="Lucida Sans Unicode" panose="020B0602030504020204" pitchFamily="34" charset="0"/>
                <a:cs typeface="Lucida Sans Unicode" panose="020B0602030504020204" pitchFamily="34" charset="0"/>
              </a:rPr>
              <a:t>Cognition and Learning</a:t>
            </a:r>
          </a:p>
          <a:p>
            <a:pPr lvl="1" algn="just">
              <a:lnSpc>
                <a:spcPct val="160000"/>
              </a:lnSpc>
              <a:buFont typeface="Wingdings" pitchFamily="2" charset="2"/>
              <a:buChar char="Ø"/>
            </a:pPr>
            <a:r>
              <a:rPr lang="en-GB" sz="1400" dirty="0">
                <a:latin typeface="Lucida Sans Unicode" panose="020B0602030504020204" pitchFamily="34" charset="0"/>
                <a:cs typeface="Lucida Sans Unicode" panose="020B0602030504020204" pitchFamily="34" charset="0"/>
              </a:rPr>
              <a:t>Social, Emotional and Mental Health Difficulties</a:t>
            </a:r>
          </a:p>
          <a:p>
            <a:pPr lvl="1" algn="just">
              <a:lnSpc>
                <a:spcPct val="160000"/>
              </a:lnSpc>
              <a:buFont typeface="Wingdings" pitchFamily="2" charset="2"/>
              <a:buChar char="Ø"/>
            </a:pPr>
            <a:r>
              <a:rPr lang="en-GB" sz="1400" dirty="0">
                <a:latin typeface="Lucida Sans Unicode" panose="020B0602030504020204" pitchFamily="34" charset="0"/>
                <a:cs typeface="Lucida Sans Unicode" panose="020B0602030504020204" pitchFamily="34" charset="0"/>
              </a:rPr>
              <a:t>Sensory and Physical Needs</a:t>
            </a:r>
          </a:p>
        </p:txBody>
      </p:sp>
      <p:pic>
        <p:nvPicPr>
          <p:cNvPr id="4" name="Picture 3" descr="T:\A-Z\W\website\Website content\badge.png"/>
          <p:cNvPicPr/>
          <p:nvPr/>
        </p:nvPicPr>
        <p:blipFill>
          <a:blip r:embed="rId2" cstate="print"/>
          <a:srcRect/>
          <a:stretch>
            <a:fillRect/>
          </a:stretch>
        </p:blipFill>
        <p:spPr bwMode="auto">
          <a:xfrm>
            <a:off x="40420" y="49439"/>
            <a:ext cx="1056860" cy="1047193"/>
          </a:xfrm>
          <a:prstGeom prst="rect">
            <a:avLst/>
          </a:prstGeom>
          <a:noFill/>
          <a:ln w="9525">
            <a:noFill/>
            <a:miter lim="800000"/>
            <a:headEnd/>
            <a:tailEnd/>
          </a:ln>
        </p:spPr>
      </p:pic>
    </p:spTree>
    <p:extLst>
      <p:ext uri="{BB962C8B-B14F-4D97-AF65-F5344CB8AC3E}">
        <p14:creationId xmlns:p14="http://schemas.microsoft.com/office/powerpoint/2010/main" val="14883178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the Local Offer?</a:t>
            </a:r>
          </a:p>
        </p:txBody>
      </p:sp>
      <p:sp>
        <p:nvSpPr>
          <p:cNvPr id="3" name="Content Placeholder 2"/>
          <p:cNvSpPr>
            <a:spLocks noGrp="1"/>
          </p:cNvSpPr>
          <p:nvPr>
            <p:ph idx="1"/>
          </p:nvPr>
        </p:nvSpPr>
        <p:spPr>
          <a:xfrm>
            <a:off x="313899" y="1845734"/>
            <a:ext cx="11597363" cy="4350350"/>
          </a:xfrm>
        </p:spPr>
        <p:txBody>
          <a:bodyPr>
            <a:normAutofit fontScale="92500" lnSpcReduction="10000"/>
          </a:bodyPr>
          <a:lstStyle/>
          <a:p>
            <a:pPr marL="0" indent="0">
              <a:buNone/>
            </a:pPr>
            <a:r>
              <a:rPr lang="en-GB" dirty="0">
                <a:latin typeface="Lucida Sans Unicode" panose="020B0602030504020204" pitchFamily="34" charset="0"/>
                <a:cs typeface="Lucida Sans Unicode" panose="020B0602030504020204" pitchFamily="34" charset="0"/>
              </a:rPr>
              <a:t>The Children’s and Families Bill (2014) requires local authorities and schools to publish and keep under review, information about services they expect to be available for the children and young people with SEND aged 0-25. This is the Local Offer. </a:t>
            </a:r>
          </a:p>
          <a:p>
            <a:pPr marL="0" indent="0">
              <a:buNone/>
            </a:pPr>
            <a:br>
              <a:rPr lang="en-GB" dirty="0">
                <a:latin typeface="Lucida Sans Unicode" panose="020B0602030504020204" pitchFamily="34" charset="0"/>
                <a:cs typeface="Lucida Sans Unicode" panose="020B0602030504020204" pitchFamily="34" charset="0"/>
              </a:rPr>
            </a:br>
            <a:r>
              <a:rPr lang="en-GB" dirty="0">
                <a:latin typeface="Lucida Sans Unicode" panose="020B0602030504020204" pitchFamily="34" charset="0"/>
                <a:cs typeface="Lucida Sans Unicode" panose="020B0602030504020204" pitchFamily="34" charset="0"/>
              </a:rPr>
              <a:t>The intention of the Local Offer within an authority is to inform children and young people with SEND and families of those with SEND of available services to them within their local area/authority. </a:t>
            </a:r>
          </a:p>
          <a:p>
            <a:pPr marL="0" indent="0">
              <a:buNone/>
            </a:pPr>
            <a:br>
              <a:rPr lang="en-GB" dirty="0">
                <a:latin typeface="Lucida Sans Unicode" panose="020B0602030504020204" pitchFamily="34" charset="0"/>
                <a:cs typeface="Lucida Sans Unicode" panose="020B0602030504020204" pitchFamily="34" charset="0"/>
              </a:rPr>
            </a:br>
            <a:r>
              <a:rPr lang="en-GB" dirty="0">
                <a:latin typeface="Lucida Sans Unicode" panose="020B0602030504020204" pitchFamily="34" charset="0"/>
                <a:cs typeface="Lucida Sans Unicode" panose="020B0602030504020204" pitchFamily="34" charset="0"/>
              </a:rPr>
              <a:t>It is an important resource for parents and carers in understanding the range and availability of services and provision within a local area. To find out about Hertfordshire’s Local Authority offer and services available to young people with SEND click in the links below: </a:t>
            </a:r>
          </a:p>
          <a:p>
            <a:pPr marL="0" indent="0">
              <a:buNone/>
            </a:pPr>
            <a:r>
              <a:rPr lang="en-GB" dirty="0">
                <a:latin typeface="Lucida Sans Unicode" panose="020B0602030504020204" pitchFamily="34" charset="0"/>
                <a:cs typeface="Lucida Sans Unicode" panose="020B0602030504020204" pitchFamily="34" charset="0"/>
                <a:hlinkClick r:id="rId2"/>
              </a:rPr>
              <a:t>https://www.hertfordshire.gov.uk/microsites/local-offer/the-hertfordshire-local-offer</a:t>
            </a:r>
            <a:endParaRPr lang="en-GB" dirty="0">
              <a:latin typeface="Lucida Sans Unicode" panose="020B0602030504020204" pitchFamily="34" charset="0"/>
              <a:cs typeface="Lucida Sans Unicode" panose="020B0602030504020204" pitchFamily="34" charset="0"/>
            </a:endParaRPr>
          </a:p>
          <a:p>
            <a:pPr marL="0" indent="0">
              <a:buNone/>
            </a:pPr>
            <a:r>
              <a:rPr lang="en-GB" dirty="0">
                <a:latin typeface="Lucida Sans Unicode" panose="020B0602030504020204" pitchFamily="34" charset="0"/>
                <a:cs typeface="Lucida Sans Unicode" panose="020B0602030504020204" pitchFamily="34" charset="0"/>
              </a:rPr>
              <a:t>On the next page, are some questions that parents or carers of pupils with SEND may find helpful or useful to have the answers to. Please see the information provided on the following pages on how pupils with SEND and their families can be supported at George Street Primary School.</a:t>
            </a:r>
          </a:p>
        </p:txBody>
      </p:sp>
      <p:pic>
        <p:nvPicPr>
          <p:cNvPr id="4" name="Picture 3" descr="T:\A-Z\W\website\Website content\badge.png"/>
          <p:cNvPicPr/>
          <p:nvPr/>
        </p:nvPicPr>
        <p:blipFill>
          <a:blip r:embed="rId3" cstate="print"/>
          <a:srcRect/>
          <a:stretch>
            <a:fillRect/>
          </a:stretch>
        </p:blipFill>
        <p:spPr bwMode="auto">
          <a:xfrm>
            <a:off x="40420" y="49439"/>
            <a:ext cx="1056860" cy="1047193"/>
          </a:xfrm>
          <a:prstGeom prst="rect">
            <a:avLst/>
          </a:prstGeom>
          <a:noFill/>
          <a:ln w="9525">
            <a:noFill/>
            <a:miter lim="800000"/>
            <a:headEnd/>
            <a:tailEnd/>
          </a:ln>
        </p:spPr>
      </p:pic>
    </p:spTree>
    <p:extLst>
      <p:ext uri="{BB962C8B-B14F-4D97-AF65-F5344CB8AC3E}">
        <p14:creationId xmlns:p14="http://schemas.microsoft.com/office/powerpoint/2010/main" val="406738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Lucida Sans Unicode" panose="020B0602030504020204" pitchFamily="34" charset="0"/>
                <a:cs typeface="Lucida Sans Unicode" panose="020B0602030504020204" pitchFamily="34" charset="0"/>
              </a:rPr>
              <a:t>Questions</a:t>
            </a:r>
          </a:p>
        </p:txBody>
      </p:sp>
      <p:sp>
        <p:nvSpPr>
          <p:cNvPr id="3" name="Content Placeholder 2"/>
          <p:cNvSpPr>
            <a:spLocks noGrp="1"/>
          </p:cNvSpPr>
          <p:nvPr>
            <p:ph idx="1"/>
          </p:nvPr>
        </p:nvSpPr>
        <p:spPr>
          <a:xfrm>
            <a:off x="341194" y="1873586"/>
            <a:ext cx="5363570" cy="4023360"/>
          </a:xfrm>
        </p:spPr>
        <p:txBody>
          <a:bodyPr>
            <a:normAutofit fontScale="25000" lnSpcReduction="20000"/>
          </a:bodyPr>
          <a:lstStyle/>
          <a:p>
            <a:r>
              <a:rPr lang="en-GB" sz="6400" dirty="0">
                <a:solidFill>
                  <a:schemeClr val="tx1"/>
                </a:solidFill>
                <a:latin typeface="Lucida Sans Unicode" panose="020B0602030504020204" pitchFamily="34" charset="0"/>
                <a:cs typeface="Lucida Sans Unicode" panose="020B0602030504020204" pitchFamily="34" charset="0"/>
              </a:rPr>
              <a:t>1. What kinds of special educational needs are provided for at George Street Primary School?</a:t>
            </a:r>
          </a:p>
          <a:p>
            <a:r>
              <a:rPr lang="en-GB" sz="6400" dirty="0">
                <a:solidFill>
                  <a:schemeClr val="tx1"/>
                </a:solidFill>
                <a:latin typeface="Lucida Sans Unicode" panose="020B0602030504020204" pitchFamily="34" charset="0"/>
                <a:cs typeface="Lucida Sans Unicode" panose="020B0602030504020204" pitchFamily="34" charset="0"/>
              </a:rPr>
              <a:t>2. What should I do if I think my child has special educational needs?</a:t>
            </a:r>
          </a:p>
          <a:p>
            <a:r>
              <a:rPr lang="en-GB" sz="6400" dirty="0">
                <a:solidFill>
                  <a:schemeClr val="tx1"/>
                </a:solidFill>
                <a:latin typeface="Lucida Sans Unicode" panose="020B0602030504020204" pitchFamily="34" charset="0"/>
                <a:cs typeface="Lucida Sans Unicode" panose="020B0602030504020204" pitchFamily="34" charset="0"/>
              </a:rPr>
              <a:t>3. How does the school know if children need extra help ?</a:t>
            </a:r>
          </a:p>
          <a:p>
            <a:r>
              <a:rPr lang="en-GB" sz="6400" dirty="0">
                <a:solidFill>
                  <a:schemeClr val="tx1"/>
                </a:solidFill>
                <a:latin typeface="Lucida Sans Unicode" panose="020B0602030504020204" pitchFamily="34" charset="0"/>
                <a:cs typeface="Lucida Sans Unicode" panose="020B0602030504020204" pitchFamily="34" charset="0"/>
              </a:rPr>
              <a:t>4. How is the decision made about the type and how much support my child will receive?</a:t>
            </a:r>
          </a:p>
          <a:p>
            <a:r>
              <a:rPr lang="en-GB" sz="6400" dirty="0">
                <a:solidFill>
                  <a:schemeClr val="tx1"/>
                </a:solidFill>
                <a:latin typeface="Lucida Sans Unicode" panose="020B0602030504020204" pitchFamily="34" charset="0"/>
                <a:cs typeface="Lucida Sans Unicode" panose="020B0602030504020204" pitchFamily="34" charset="0"/>
              </a:rPr>
              <a:t>5. How will the staff at George Street support my child?</a:t>
            </a:r>
          </a:p>
          <a:p>
            <a:r>
              <a:rPr lang="en-GB" sz="6400" dirty="0">
                <a:solidFill>
                  <a:schemeClr val="tx1"/>
                </a:solidFill>
                <a:latin typeface="Lucida Sans Unicode" panose="020B0602030504020204" pitchFamily="34" charset="0"/>
                <a:cs typeface="Lucida Sans Unicode" panose="020B0602030504020204" pitchFamily="34" charset="0"/>
              </a:rPr>
              <a:t>6. What is George Street’s approach to teaching, learning and development of children with special educational needs?</a:t>
            </a:r>
          </a:p>
          <a:p>
            <a:r>
              <a:rPr lang="en-GB" sz="6400" dirty="0">
                <a:solidFill>
                  <a:schemeClr val="tx1"/>
                </a:solidFill>
                <a:latin typeface="Lucida Sans Unicode" panose="020B0602030504020204" pitchFamily="34" charset="0"/>
                <a:cs typeface="Lucida Sans Unicode" panose="020B0602030504020204" pitchFamily="34" charset="0"/>
              </a:rPr>
              <a:t>7. How will the curriculum be matched to my child’s needs?</a:t>
            </a:r>
          </a:p>
          <a:p>
            <a:r>
              <a:rPr lang="en-GB" sz="6400" dirty="0">
                <a:solidFill>
                  <a:schemeClr val="tx1"/>
                </a:solidFill>
                <a:latin typeface="Lucida Sans Unicode" panose="020B0602030504020204" pitchFamily="34" charset="0"/>
                <a:cs typeface="Lucida Sans Unicode" panose="020B0602030504020204" pitchFamily="34" charset="0"/>
              </a:rPr>
              <a:t>8. How will I know how my child is doing and how will the school help me to support my child’s learning?</a:t>
            </a:r>
          </a:p>
          <a:p>
            <a:endParaRPr lang="en-GB" b="1" dirty="0">
              <a:solidFill>
                <a:srgbClr val="0070C0"/>
              </a:solidFill>
            </a:endParaRPr>
          </a:p>
        </p:txBody>
      </p:sp>
      <p:sp>
        <p:nvSpPr>
          <p:cNvPr id="5" name="Content Placeholder 2"/>
          <p:cNvSpPr txBox="1">
            <a:spLocks/>
          </p:cNvSpPr>
          <p:nvPr/>
        </p:nvSpPr>
        <p:spPr>
          <a:xfrm>
            <a:off x="5993642" y="1845734"/>
            <a:ext cx="5920854" cy="4023360"/>
          </a:xfrm>
          <a:prstGeom prst="rect">
            <a:avLst/>
          </a:prstGeom>
        </p:spPr>
        <p:txBody>
          <a:bodyPr vert="horz" lIns="0" tIns="45720" rIns="0" bIns="45720" rtlCol="0">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GB" sz="1500" dirty="0">
                <a:solidFill>
                  <a:schemeClr val="tx1"/>
                </a:solidFill>
                <a:latin typeface="Lucida Sans Unicode" panose="020B0602030504020204" pitchFamily="34" charset="0"/>
                <a:cs typeface="Lucida Sans Unicode" panose="020B0602030504020204" pitchFamily="34" charset="0"/>
              </a:rPr>
              <a:t>9. What support will there be for my child’s overall well being?</a:t>
            </a:r>
          </a:p>
          <a:p>
            <a:r>
              <a:rPr lang="en-GB" sz="1500" dirty="0">
                <a:solidFill>
                  <a:schemeClr val="tx1"/>
                </a:solidFill>
                <a:latin typeface="Lucida Sans Unicode" panose="020B0602030504020204" pitchFamily="34" charset="0"/>
                <a:cs typeface="Lucida Sans Unicode" panose="020B0602030504020204" pitchFamily="34" charset="0"/>
              </a:rPr>
              <a:t>10. How will the school prepare and support my child to join the school, transfer to a new setting or the next stage of education?</a:t>
            </a:r>
          </a:p>
          <a:p>
            <a:r>
              <a:rPr lang="en-GB" sz="1500" dirty="0">
                <a:solidFill>
                  <a:schemeClr val="tx1"/>
                </a:solidFill>
                <a:latin typeface="Lucida Sans Unicode" panose="020B0602030504020204" pitchFamily="34" charset="0"/>
                <a:cs typeface="Lucida Sans Unicode" panose="020B0602030504020204" pitchFamily="34" charset="0"/>
              </a:rPr>
              <a:t>11. How are facilities that are available accessed by children with special educational needs?</a:t>
            </a:r>
          </a:p>
          <a:p>
            <a:r>
              <a:rPr lang="en-GB" sz="1500" dirty="0">
                <a:solidFill>
                  <a:schemeClr val="tx1"/>
                </a:solidFill>
                <a:latin typeface="Lucida Sans Unicode" panose="020B0602030504020204" pitchFamily="34" charset="0"/>
                <a:cs typeface="Lucida Sans Unicode" panose="020B0602030504020204" pitchFamily="34" charset="0"/>
              </a:rPr>
              <a:t>12. How will my child be included in activities outside the classroom including school trips?</a:t>
            </a:r>
          </a:p>
          <a:p>
            <a:r>
              <a:rPr lang="en-GB" sz="1500" dirty="0">
                <a:solidFill>
                  <a:schemeClr val="tx1"/>
                </a:solidFill>
                <a:latin typeface="Lucida Sans Unicode" panose="020B0602030504020204" pitchFamily="34" charset="0"/>
                <a:cs typeface="Lucida Sans Unicode" panose="020B0602030504020204" pitchFamily="34" charset="0"/>
              </a:rPr>
              <a:t>13. What training have the staff supporting SEND had or what training are they having?</a:t>
            </a:r>
          </a:p>
          <a:p>
            <a:r>
              <a:rPr lang="en-GB" sz="1500" dirty="0">
                <a:solidFill>
                  <a:schemeClr val="tx1"/>
                </a:solidFill>
                <a:latin typeface="Lucida Sans Unicode" panose="020B0602030504020204" pitchFamily="34" charset="0"/>
                <a:cs typeface="Lucida Sans Unicode" panose="020B0602030504020204" pitchFamily="34" charset="0"/>
              </a:rPr>
              <a:t>14. What specialist services and expertise are available at or accessed by the school?</a:t>
            </a:r>
          </a:p>
          <a:p>
            <a:r>
              <a:rPr lang="en-GB" sz="1500" dirty="0">
                <a:solidFill>
                  <a:schemeClr val="tx1"/>
                </a:solidFill>
                <a:latin typeface="Lucida Sans Unicode" panose="020B0602030504020204" pitchFamily="34" charset="0"/>
                <a:cs typeface="Lucida Sans Unicode" panose="020B0602030504020204" pitchFamily="34" charset="0"/>
              </a:rPr>
              <a:t>15. How is the effectiveness of special educational provision assessed and evaluated?</a:t>
            </a:r>
          </a:p>
          <a:p>
            <a:r>
              <a:rPr lang="en-GB" sz="1500" dirty="0">
                <a:solidFill>
                  <a:schemeClr val="tx1"/>
                </a:solidFill>
                <a:latin typeface="Lucida Sans Unicode" panose="020B0602030504020204" pitchFamily="34" charset="0"/>
                <a:cs typeface="Lucida Sans Unicode" panose="020B0602030504020204" pitchFamily="34" charset="0"/>
              </a:rPr>
              <a:t>16. Who can I contact for further information?</a:t>
            </a:r>
          </a:p>
          <a:p>
            <a:endParaRPr lang="en-GB" sz="1500" b="1" dirty="0">
              <a:solidFill>
                <a:srgbClr val="0070C0"/>
              </a:solidFill>
            </a:endParaRPr>
          </a:p>
        </p:txBody>
      </p:sp>
      <p:pic>
        <p:nvPicPr>
          <p:cNvPr id="6" name="Picture 5" descr="T:\A-Z\W\website\Website content\badge.png"/>
          <p:cNvPicPr/>
          <p:nvPr/>
        </p:nvPicPr>
        <p:blipFill>
          <a:blip r:embed="rId2" cstate="print"/>
          <a:srcRect/>
          <a:stretch>
            <a:fillRect/>
          </a:stretch>
        </p:blipFill>
        <p:spPr bwMode="auto">
          <a:xfrm>
            <a:off x="40420" y="49439"/>
            <a:ext cx="1056860" cy="1047193"/>
          </a:xfrm>
          <a:prstGeom prst="rect">
            <a:avLst/>
          </a:prstGeom>
          <a:noFill/>
          <a:ln w="9525">
            <a:noFill/>
            <a:miter lim="800000"/>
            <a:headEnd/>
            <a:tailEnd/>
          </a:ln>
        </p:spPr>
      </p:pic>
    </p:spTree>
    <p:extLst>
      <p:ext uri="{BB962C8B-B14F-4D97-AF65-F5344CB8AC3E}">
        <p14:creationId xmlns:p14="http://schemas.microsoft.com/office/powerpoint/2010/main" val="24725386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b="1" dirty="0">
                <a:solidFill>
                  <a:schemeClr val="tx1"/>
                </a:solidFill>
                <a:latin typeface="Lucida Sans Unicode" panose="020B0602030504020204" pitchFamily="34" charset="0"/>
                <a:cs typeface="Lucida Sans Unicode" panose="020B0602030504020204" pitchFamily="34" charset="0"/>
              </a:rPr>
              <a:t>What kinds of special educational needs are provided for at George Street Primary School?</a:t>
            </a:r>
            <a:endParaRPr lang="en-GB" sz="2800" dirty="0">
              <a:solidFill>
                <a:schemeClr val="tx1"/>
              </a:solidFill>
              <a:latin typeface="Lucida Sans Unicode" panose="020B0602030504020204" pitchFamily="34" charset="0"/>
              <a:cs typeface="Lucida Sans Unicode" panose="020B0602030504020204" pitchFamily="34" charset="0"/>
            </a:endParaRPr>
          </a:p>
        </p:txBody>
      </p:sp>
      <p:sp>
        <p:nvSpPr>
          <p:cNvPr id="3" name="Content Placeholder 2"/>
          <p:cNvSpPr>
            <a:spLocks noGrp="1"/>
          </p:cNvSpPr>
          <p:nvPr>
            <p:ph idx="1"/>
          </p:nvPr>
        </p:nvSpPr>
        <p:spPr>
          <a:xfrm>
            <a:off x="191069" y="1845734"/>
            <a:ext cx="11859903" cy="4432236"/>
          </a:xfrm>
        </p:spPr>
        <p:txBody>
          <a:bodyPr>
            <a:noAutofit/>
          </a:bodyPr>
          <a:lstStyle/>
          <a:p>
            <a:r>
              <a:rPr lang="en-GB" sz="1200" b="1" dirty="0"/>
              <a:t>George Street Primary School is a Local Authority, fully inclusive mainstream primary school and aims to:</a:t>
            </a:r>
          </a:p>
          <a:p>
            <a:pPr>
              <a:buFont typeface="Wingdings" panose="05000000000000000000" pitchFamily="2" charset="2"/>
              <a:buChar char="q"/>
            </a:pPr>
            <a:r>
              <a:rPr lang="en-GB" sz="1200" dirty="0"/>
              <a:t>Ensure all pupils reach their full educational potential and pupils make good progress regardless of any special educational need, learning difficulty, disability or disadvantage. </a:t>
            </a:r>
          </a:p>
          <a:p>
            <a:pPr>
              <a:buFont typeface="Wingdings" panose="05000000000000000000" pitchFamily="2" charset="2"/>
              <a:buChar char="q"/>
            </a:pPr>
            <a:r>
              <a:rPr lang="en-GB" sz="1200" dirty="0"/>
              <a:t>Recognise and assess additional needs through early identification and timely intervention to ensure that everything possible is implemented to remove barriers to learning at the earliest opportunity. </a:t>
            </a:r>
          </a:p>
          <a:p>
            <a:pPr>
              <a:buFont typeface="Wingdings" panose="05000000000000000000" pitchFamily="2" charset="2"/>
              <a:buChar char="q"/>
            </a:pPr>
            <a:r>
              <a:rPr lang="en-GB" sz="1200" dirty="0"/>
              <a:t>Personalised provision enabling all pupils to access the curriculum and achieve their full potential.</a:t>
            </a:r>
          </a:p>
          <a:p>
            <a:pPr>
              <a:buFont typeface="Wingdings" panose="05000000000000000000" pitchFamily="2" charset="2"/>
              <a:buChar char="q"/>
            </a:pPr>
            <a:r>
              <a:rPr lang="en-GB" sz="1200" dirty="0"/>
              <a:t> Actively involve parents and carers in any decisions affecting their child’s education. </a:t>
            </a:r>
          </a:p>
          <a:p>
            <a:r>
              <a:rPr lang="en-GB" sz="1200" b="1" dirty="0"/>
              <a:t>To ensure that these aims are achieved staff at George Street will ensure that:</a:t>
            </a:r>
          </a:p>
          <a:p>
            <a:pPr>
              <a:buFont typeface="Wingdings" panose="05000000000000000000" pitchFamily="2" charset="2"/>
              <a:buChar char="q"/>
            </a:pPr>
            <a:r>
              <a:rPr lang="en-GB" sz="1200" dirty="0"/>
              <a:t> All staff and adults have the highest aspirations and expectations for every child. </a:t>
            </a:r>
          </a:p>
          <a:p>
            <a:pPr>
              <a:buFont typeface="Wingdings" panose="05000000000000000000" pitchFamily="2" charset="2"/>
              <a:buChar char="q"/>
            </a:pPr>
            <a:r>
              <a:rPr lang="en-GB" sz="1200" dirty="0"/>
              <a:t>Provision is adapted accordingly using reasonable adjustment and is responsive and matched to individual pupil’s needs. </a:t>
            </a:r>
          </a:p>
          <a:p>
            <a:pPr>
              <a:buFont typeface="Wingdings" panose="05000000000000000000" pitchFamily="2" charset="2"/>
              <a:buChar char="q"/>
            </a:pPr>
            <a:r>
              <a:rPr lang="en-GB" sz="1200" dirty="0"/>
              <a:t>Extended and outreach services provision make a difference to outcomes for children and their families. </a:t>
            </a:r>
          </a:p>
          <a:p>
            <a:pPr>
              <a:buFont typeface="Wingdings" panose="05000000000000000000" pitchFamily="2" charset="2"/>
              <a:buChar char="q"/>
            </a:pPr>
            <a:r>
              <a:rPr lang="en-GB" sz="1200" dirty="0"/>
              <a:t>Pupil voice and views are used to inform school improvement planning. </a:t>
            </a:r>
          </a:p>
          <a:p>
            <a:pPr>
              <a:buFont typeface="Wingdings" panose="05000000000000000000" pitchFamily="2" charset="2"/>
              <a:buChar char="q"/>
            </a:pPr>
            <a:r>
              <a:rPr lang="en-GB" sz="1200" dirty="0"/>
              <a:t>Every child is able to access all areas of school life. </a:t>
            </a:r>
          </a:p>
          <a:p>
            <a:pPr marL="0" indent="0">
              <a:buNone/>
            </a:pPr>
            <a:r>
              <a:rPr lang="en-GB" sz="1200" dirty="0"/>
              <a:t>Provision is made to meet the needs of children and young people with SEND within the four broad areas of need; Communication and Language, Cognition and Learning, Social, Emotional and Mental Health Difficulties (SEMH), Sensory and Physical Needs.</a:t>
            </a:r>
          </a:p>
        </p:txBody>
      </p:sp>
      <p:pic>
        <p:nvPicPr>
          <p:cNvPr id="4" name="Picture 3" descr="T:\A-Z\W\website\Website content\badge.png"/>
          <p:cNvPicPr/>
          <p:nvPr/>
        </p:nvPicPr>
        <p:blipFill>
          <a:blip r:embed="rId2" cstate="print"/>
          <a:srcRect/>
          <a:stretch>
            <a:fillRect/>
          </a:stretch>
        </p:blipFill>
        <p:spPr bwMode="auto">
          <a:xfrm>
            <a:off x="40420" y="49439"/>
            <a:ext cx="1056860" cy="1047193"/>
          </a:xfrm>
          <a:prstGeom prst="rect">
            <a:avLst/>
          </a:prstGeom>
          <a:noFill/>
          <a:ln w="9525">
            <a:noFill/>
            <a:miter lim="800000"/>
            <a:headEnd/>
            <a:tailEnd/>
          </a:ln>
        </p:spPr>
      </p:pic>
    </p:spTree>
    <p:extLst>
      <p:ext uri="{BB962C8B-B14F-4D97-AF65-F5344CB8AC3E}">
        <p14:creationId xmlns:p14="http://schemas.microsoft.com/office/powerpoint/2010/main" val="24572463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solidFill>
                  <a:schemeClr val="tx1"/>
                </a:solidFill>
                <a:latin typeface="Lucida Sans Unicode" panose="020B0602030504020204" pitchFamily="34" charset="0"/>
                <a:cs typeface="Lucida Sans Unicode" panose="020B0602030504020204" pitchFamily="34" charset="0"/>
              </a:rPr>
              <a:t>What should I do if I think my child has Special Educational Needs?</a:t>
            </a:r>
            <a:endParaRPr lang="en-GB" sz="3600" dirty="0">
              <a:solidFill>
                <a:schemeClr val="tx1"/>
              </a:solidFill>
              <a:latin typeface="Lucida Sans Unicode" panose="020B0602030504020204" pitchFamily="34" charset="0"/>
              <a:cs typeface="Lucida Sans Unicode" panose="020B0602030504020204" pitchFamily="34" charset="0"/>
            </a:endParaRPr>
          </a:p>
        </p:txBody>
      </p:sp>
      <p:sp>
        <p:nvSpPr>
          <p:cNvPr id="3" name="Content Placeholder 2"/>
          <p:cNvSpPr>
            <a:spLocks noGrp="1"/>
          </p:cNvSpPr>
          <p:nvPr>
            <p:ph idx="1"/>
          </p:nvPr>
        </p:nvSpPr>
        <p:spPr/>
        <p:txBody>
          <a:bodyPr/>
          <a:lstStyle/>
          <a:p>
            <a:pPr>
              <a:lnSpc>
                <a:spcPct val="100000"/>
              </a:lnSpc>
            </a:pPr>
            <a:r>
              <a:rPr lang="en-GB" dirty="0">
                <a:latin typeface="Lucida Sans Unicode" panose="020B0602030504020204" pitchFamily="34" charset="0"/>
                <a:cs typeface="Lucida Sans Unicode" panose="020B0602030504020204" pitchFamily="34" charset="0"/>
              </a:rPr>
              <a:t>If you should have any concerns regarding your child’s progress or wellbeing, you can discuss these with your child’s class teacher in the first instance. It is best to speak with class teachers at the end of the school day as this does not then impact on teaching and lesson time. You can also speak to the Special Educational Needs and Disability Co-ordinator (SENDCO). To do this, please call the office and arrange a suitable appointment or discuss via the telephone. The school’s Inclusion Co-Ordinator (</a:t>
            </a:r>
            <a:r>
              <a:rPr lang="en-GB" dirty="0" err="1">
                <a:latin typeface="Lucida Sans Unicode" panose="020B0602030504020204" pitchFamily="34" charset="0"/>
                <a:cs typeface="Lucida Sans Unicode" panose="020B0602030504020204" pitchFamily="34" charset="0"/>
              </a:rPr>
              <a:t>INCo</a:t>
            </a:r>
            <a:r>
              <a:rPr lang="en-GB" dirty="0">
                <a:latin typeface="Lucida Sans Unicode" panose="020B0602030504020204" pitchFamily="34" charset="0"/>
                <a:cs typeface="Lucida Sans Unicode" panose="020B0602030504020204" pitchFamily="34" charset="0"/>
              </a:rPr>
              <a:t>)works full time and is available to discuss your concerns.</a:t>
            </a:r>
          </a:p>
          <a:p>
            <a:pPr>
              <a:lnSpc>
                <a:spcPct val="100000"/>
              </a:lnSpc>
            </a:pPr>
            <a:endParaRPr lang="en-GB" dirty="0">
              <a:latin typeface="Lucida Sans Unicode" panose="020B0602030504020204" pitchFamily="34" charset="0"/>
              <a:cs typeface="Lucida Sans Unicode" panose="020B0602030504020204" pitchFamily="34" charset="0"/>
            </a:endParaRPr>
          </a:p>
          <a:p>
            <a:pPr>
              <a:lnSpc>
                <a:spcPct val="100000"/>
              </a:lnSpc>
            </a:pPr>
            <a:r>
              <a:rPr lang="en-GB" dirty="0">
                <a:latin typeface="Lucida Sans Unicode" panose="020B0602030504020204" pitchFamily="34" charset="0"/>
                <a:cs typeface="Lucida Sans Unicode" panose="020B0602030504020204" pitchFamily="34" charset="0"/>
              </a:rPr>
              <a:t>The </a:t>
            </a:r>
            <a:r>
              <a:rPr lang="en-GB" dirty="0" err="1">
                <a:latin typeface="Lucida Sans Unicode" panose="020B0602030504020204" pitchFamily="34" charset="0"/>
                <a:cs typeface="Lucida Sans Unicode" panose="020B0602030504020204" pitchFamily="34" charset="0"/>
              </a:rPr>
              <a:t>INCo</a:t>
            </a:r>
            <a:r>
              <a:rPr lang="en-GB" dirty="0">
                <a:latin typeface="Lucida Sans Unicode" panose="020B0602030504020204" pitchFamily="34" charset="0"/>
                <a:cs typeface="Lucida Sans Unicode" panose="020B0602030504020204" pitchFamily="34" charset="0"/>
              </a:rPr>
              <a:t> for 2026 – 2027 is Mr Simon Humphreys</a:t>
            </a:r>
          </a:p>
          <a:p>
            <a:endParaRPr lang="en-GB" dirty="0"/>
          </a:p>
        </p:txBody>
      </p:sp>
    </p:spTree>
    <p:extLst>
      <p:ext uri="{BB962C8B-B14F-4D97-AF65-F5344CB8AC3E}">
        <p14:creationId xmlns:p14="http://schemas.microsoft.com/office/powerpoint/2010/main" val="25753128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latin typeface="Lucida Sans Unicode" panose="020B0602030504020204" pitchFamily="34" charset="0"/>
                <a:cs typeface="Lucida Sans Unicode" panose="020B0602030504020204" pitchFamily="34" charset="0"/>
              </a:rPr>
              <a:t>How does the school know if children need extra help?</a:t>
            </a:r>
          </a:p>
        </p:txBody>
      </p:sp>
      <p:sp>
        <p:nvSpPr>
          <p:cNvPr id="3" name="Content Placeholder 2"/>
          <p:cNvSpPr>
            <a:spLocks noGrp="1"/>
          </p:cNvSpPr>
          <p:nvPr>
            <p:ph idx="1"/>
          </p:nvPr>
        </p:nvSpPr>
        <p:spPr>
          <a:xfrm>
            <a:off x="313899" y="1845733"/>
            <a:ext cx="11300345" cy="4282111"/>
          </a:xfrm>
        </p:spPr>
        <p:txBody>
          <a:bodyPr>
            <a:normAutofit fontScale="92500" lnSpcReduction="20000"/>
          </a:bodyPr>
          <a:lstStyle/>
          <a:p>
            <a:pPr algn="just"/>
            <a:r>
              <a:rPr lang="en-GB" dirty="0"/>
              <a:t>At different times in their school life, a child may have a Special Educational Need (SEN).  The Code of Practice (2014) defines SEN as follows:</a:t>
            </a:r>
          </a:p>
          <a:p>
            <a:pPr algn="just"/>
            <a:endParaRPr lang="en-GB" dirty="0"/>
          </a:p>
          <a:p>
            <a:pPr algn="just"/>
            <a:r>
              <a:rPr lang="en-GB" b="1" dirty="0"/>
              <a:t>“A child or young person may have SEN if they have a learning difficulty or disability which call for special education provision to be made for him or her.  A child of compulsory school age or a young person has a learning difficulty if he or she:</a:t>
            </a:r>
          </a:p>
          <a:p>
            <a:pPr marL="342900" indent="-342900" algn="just">
              <a:buAutoNum type="alphaLcParenR"/>
            </a:pPr>
            <a:r>
              <a:rPr lang="en-GB" b="1" dirty="0"/>
              <a:t>has a </a:t>
            </a:r>
            <a:r>
              <a:rPr lang="en-GB" b="1" u="sng" dirty="0"/>
              <a:t>significantly</a:t>
            </a:r>
            <a:r>
              <a:rPr lang="en-GB" b="1" dirty="0"/>
              <a:t> greater difficulty in learning than the majority of others of the same age, or</a:t>
            </a:r>
          </a:p>
          <a:p>
            <a:pPr marL="342900" indent="-342900" algn="just">
              <a:buAutoNum type="alphaLcParenR"/>
            </a:pPr>
            <a:r>
              <a:rPr lang="en-GB" b="1" dirty="0"/>
              <a:t>Has a disability which prevents or hinders him or her from making use of the facilities of a kind generally provided for others of the same age in mainstream schools or mainstream post-16 institutions.”</a:t>
            </a:r>
          </a:p>
          <a:p>
            <a:pPr marL="342900" indent="-342900" algn="just">
              <a:buAutoNum type="alphaLcParenR"/>
            </a:pPr>
            <a:endParaRPr lang="en-GB" b="1" dirty="0"/>
          </a:p>
          <a:p>
            <a:pPr marL="0" indent="0" algn="just">
              <a:buNone/>
            </a:pPr>
            <a:r>
              <a:rPr lang="en-GB" dirty="0"/>
              <a:t>Where a child’s progress is significantly slower than that of their peers, or fails to match their previous rate of progress, despite high quality teaching targeted at specific areas of difficulty, it </a:t>
            </a:r>
            <a:r>
              <a:rPr lang="en-GB" u="sng" dirty="0"/>
              <a:t>may</a:t>
            </a:r>
            <a:r>
              <a:rPr lang="en-GB" dirty="0"/>
              <a:t> be that they have SEN. Information will be gathered, including seeking the views of parents and the child, as well as from teachers and assessments. Whilst a child may need extra support, this does not necessarily mean that they have Special Educational Needs.</a:t>
            </a:r>
          </a:p>
          <a:p>
            <a:endParaRPr lang="en-GB" dirty="0"/>
          </a:p>
        </p:txBody>
      </p:sp>
    </p:spTree>
    <p:extLst>
      <p:ext uri="{BB962C8B-B14F-4D97-AF65-F5344CB8AC3E}">
        <p14:creationId xmlns:p14="http://schemas.microsoft.com/office/powerpoint/2010/main" val="19830963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b="1" dirty="0">
                <a:solidFill>
                  <a:schemeClr val="tx1"/>
                </a:solidFill>
                <a:latin typeface="Lucida Sans Unicode" panose="020B0602030504020204" pitchFamily="34" charset="0"/>
                <a:cs typeface="Lucida Sans Unicode" panose="020B0602030504020204" pitchFamily="34" charset="0"/>
              </a:rPr>
              <a:t>How is the decision made about the type and how much support my child will receive?</a:t>
            </a:r>
            <a:endParaRPr lang="en-GB" sz="3600" dirty="0">
              <a:solidFill>
                <a:schemeClr val="tx1"/>
              </a:solidFill>
              <a:latin typeface="Lucida Sans Unicode" panose="020B0602030504020204" pitchFamily="34" charset="0"/>
              <a:cs typeface="Lucida Sans Unicode" panose="020B0602030504020204" pitchFamily="34" charset="0"/>
            </a:endParaRPr>
          </a:p>
        </p:txBody>
      </p:sp>
      <p:sp>
        <p:nvSpPr>
          <p:cNvPr id="3" name="Content Placeholder 2"/>
          <p:cNvSpPr>
            <a:spLocks noGrp="1"/>
          </p:cNvSpPr>
          <p:nvPr>
            <p:ph idx="1"/>
          </p:nvPr>
        </p:nvSpPr>
        <p:spPr>
          <a:xfrm>
            <a:off x="313899" y="1845734"/>
            <a:ext cx="11573301" cy="4664248"/>
          </a:xfrm>
        </p:spPr>
        <p:txBody>
          <a:bodyPr>
            <a:normAutofit fontScale="92500"/>
          </a:bodyPr>
          <a:lstStyle/>
          <a:p>
            <a:r>
              <a:rPr lang="en-GB" dirty="0">
                <a:latin typeface="Lucida Sans Unicode" panose="020B0602030504020204" pitchFamily="34" charset="0"/>
                <a:cs typeface="Lucida Sans Unicode" panose="020B0602030504020204" pitchFamily="34" charset="0"/>
              </a:rPr>
              <a:t>If a child is identified as having SEND, the school may provide support that is additional to or different from the differentiated approaches and teaching and learning approaches normally provided as part of Quality First teaching within the classroom environment. </a:t>
            </a:r>
          </a:p>
          <a:p>
            <a:r>
              <a:rPr lang="en-GB" dirty="0">
                <a:latin typeface="Lucida Sans Unicode" panose="020B0602030504020204" pitchFamily="34" charset="0"/>
                <a:cs typeface="Lucida Sans Unicode" panose="020B0602030504020204" pitchFamily="34" charset="0"/>
              </a:rPr>
              <a:t>Some pupils may require more personalised teaching that supports any barriers to learning and further strategies to support this will be set out in individual, personal SEN support plans. </a:t>
            </a:r>
          </a:p>
          <a:p>
            <a:r>
              <a:rPr lang="en-GB" dirty="0">
                <a:latin typeface="Lucida Sans Unicode" panose="020B0602030504020204" pitchFamily="34" charset="0"/>
                <a:cs typeface="Lucida Sans Unicode" panose="020B0602030504020204" pitchFamily="34" charset="0"/>
              </a:rPr>
              <a:t>When providing support that is additional to or different from normal classroom practice, we engage in a four-stage process: Assess, Plan, Do and Review.  This is outlined on the next page.</a:t>
            </a:r>
          </a:p>
          <a:p>
            <a:r>
              <a:rPr lang="en-GB" dirty="0">
                <a:latin typeface="Lucida Sans Unicode" panose="020B0602030504020204" pitchFamily="34" charset="0"/>
                <a:cs typeface="Lucida Sans Unicode" panose="020B0602030504020204" pitchFamily="34" charset="0"/>
              </a:rPr>
              <a:t>The majority of children with SEN will have their needs met in the above way, using the four stage cycle reviewed at regular intervals with relevant changes being made to provision. In some circumstances it may be necessary to request the support of a number of external agencies and in rare cases, it may be necessary to determine whether or not a request for an Education Health and Care Needs Assessment would be beneficial. A request for an Education Health and Care Needs Assessment can be made to the Local Authority in accordance with Education, Health and Care. Any request made by school for an Education, Health and Care Plan is made in liaison with parents/carers and professionals. Parental requests can also be made to the Local Authority. </a:t>
            </a:r>
          </a:p>
        </p:txBody>
      </p:sp>
    </p:spTree>
    <p:extLst>
      <p:ext uri="{BB962C8B-B14F-4D97-AF65-F5344CB8AC3E}">
        <p14:creationId xmlns:p14="http://schemas.microsoft.com/office/powerpoint/2010/main" val="19760723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a:latin typeface="Lucida Sans Unicode" panose="020B0602030504020204" pitchFamily="34" charset="0"/>
                <a:cs typeface="Lucida Sans Unicode" panose="020B0602030504020204" pitchFamily="34" charset="0"/>
              </a:rPr>
              <a:t>The Assess, Plan, Do, Review Cycle</a:t>
            </a:r>
          </a:p>
        </p:txBody>
      </p:sp>
      <p:sp>
        <p:nvSpPr>
          <p:cNvPr id="3" name="Content Placeholder 2"/>
          <p:cNvSpPr>
            <a:spLocks noGrp="1"/>
          </p:cNvSpPr>
          <p:nvPr>
            <p:ph idx="1"/>
          </p:nvPr>
        </p:nvSpPr>
        <p:spPr>
          <a:xfrm>
            <a:off x="341193" y="1845734"/>
            <a:ext cx="11477767" cy="4309406"/>
          </a:xfrm>
        </p:spPr>
        <p:txBody>
          <a:bodyPr>
            <a:normAutofit fontScale="92500" lnSpcReduction="10000"/>
          </a:bodyPr>
          <a:lstStyle/>
          <a:p>
            <a:pPr marL="0" lvl="0" indent="0" algn="just">
              <a:spcBef>
                <a:spcPts val="0"/>
              </a:spcBef>
              <a:buNone/>
            </a:pPr>
            <a:r>
              <a:rPr lang="en-GB" b="1" dirty="0">
                <a:solidFill>
                  <a:prstClr val="black"/>
                </a:solidFill>
                <a:latin typeface="Lucida Sans Unicode" panose="020B0602030504020204" pitchFamily="34" charset="0"/>
                <a:cs typeface="Lucida Sans Unicode" panose="020B0602030504020204" pitchFamily="34" charset="0"/>
              </a:rPr>
              <a:t>Assess</a:t>
            </a:r>
            <a:r>
              <a:rPr lang="en-GB" dirty="0">
                <a:solidFill>
                  <a:prstClr val="black"/>
                </a:solidFill>
                <a:latin typeface="Lucida Sans Unicode" panose="020B0602030504020204" pitchFamily="34" charset="0"/>
                <a:cs typeface="Lucida Sans Unicode" panose="020B0602030504020204" pitchFamily="34" charset="0"/>
              </a:rPr>
              <a:t> – involves taking into consideration all the information from discussions with parents or carers, the child, the class teacher and assessments.</a:t>
            </a:r>
          </a:p>
          <a:p>
            <a:pPr marL="0" lvl="0" indent="0" algn="just">
              <a:spcBef>
                <a:spcPts val="0"/>
              </a:spcBef>
              <a:buNone/>
            </a:pPr>
            <a:endParaRPr lang="en-GB" dirty="0">
              <a:solidFill>
                <a:prstClr val="black"/>
              </a:solidFill>
              <a:latin typeface="Lucida Sans Unicode" panose="020B0602030504020204" pitchFamily="34" charset="0"/>
              <a:cs typeface="Lucida Sans Unicode" panose="020B0602030504020204" pitchFamily="34" charset="0"/>
            </a:endParaRPr>
          </a:p>
          <a:p>
            <a:pPr marL="0" lvl="0" indent="0" algn="just">
              <a:spcBef>
                <a:spcPts val="0"/>
              </a:spcBef>
              <a:buNone/>
            </a:pPr>
            <a:r>
              <a:rPr lang="en-GB" b="1" dirty="0">
                <a:solidFill>
                  <a:prstClr val="black"/>
                </a:solidFill>
                <a:latin typeface="Lucida Sans Unicode" panose="020B0602030504020204" pitchFamily="34" charset="0"/>
                <a:cs typeface="Lucida Sans Unicode" panose="020B0602030504020204" pitchFamily="34" charset="0"/>
              </a:rPr>
              <a:t>Plan</a:t>
            </a:r>
            <a:r>
              <a:rPr lang="en-GB" dirty="0">
                <a:solidFill>
                  <a:prstClr val="black"/>
                </a:solidFill>
                <a:latin typeface="Lucida Sans Unicode" panose="020B0602030504020204" pitchFamily="34" charset="0"/>
                <a:cs typeface="Lucida Sans Unicode" panose="020B0602030504020204" pitchFamily="34" charset="0"/>
              </a:rPr>
              <a:t> – this stage identifies the barriers to learning, intended outcomes and details what additional support will be provided to help overcome the barriers.  The plan will be recorded on a support plan (purple folder) and will form the basis for half termly review meetings held with the child’s class teacher and parents/carers. In some cases, it may be relevant for the SENDCo to attend.</a:t>
            </a:r>
          </a:p>
          <a:p>
            <a:pPr marL="0" lvl="0" indent="0" algn="just">
              <a:spcBef>
                <a:spcPts val="0"/>
              </a:spcBef>
              <a:buNone/>
            </a:pPr>
            <a:endParaRPr lang="en-GB" dirty="0">
              <a:solidFill>
                <a:prstClr val="black"/>
              </a:solidFill>
              <a:latin typeface="Lucida Sans Unicode" panose="020B0602030504020204" pitchFamily="34" charset="0"/>
              <a:cs typeface="Lucida Sans Unicode" panose="020B0602030504020204" pitchFamily="34" charset="0"/>
            </a:endParaRPr>
          </a:p>
          <a:p>
            <a:pPr marL="0" lvl="0" indent="0" algn="just">
              <a:spcBef>
                <a:spcPts val="0"/>
              </a:spcBef>
              <a:buNone/>
            </a:pPr>
            <a:r>
              <a:rPr lang="en-GB" b="1" dirty="0">
                <a:solidFill>
                  <a:prstClr val="black"/>
                </a:solidFill>
                <a:latin typeface="Lucida Sans Unicode" panose="020B0602030504020204" pitchFamily="34" charset="0"/>
                <a:cs typeface="Lucida Sans Unicode" panose="020B0602030504020204" pitchFamily="34" charset="0"/>
              </a:rPr>
              <a:t>Do</a:t>
            </a:r>
            <a:r>
              <a:rPr lang="en-GB" dirty="0">
                <a:solidFill>
                  <a:prstClr val="black"/>
                </a:solidFill>
                <a:latin typeface="Lucida Sans Unicode" panose="020B0602030504020204" pitchFamily="34" charset="0"/>
                <a:cs typeface="Lucida Sans Unicode" panose="020B0602030504020204" pitchFamily="34" charset="0"/>
              </a:rPr>
              <a:t> – support will be provided by the class teacher, teaching assistant or learning aids as set out in the support plan.</a:t>
            </a:r>
          </a:p>
          <a:p>
            <a:pPr marL="0" lvl="0" indent="0" algn="just">
              <a:spcBef>
                <a:spcPts val="0"/>
              </a:spcBef>
              <a:buNone/>
            </a:pPr>
            <a:endParaRPr lang="en-GB" dirty="0">
              <a:solidFill>
                <a:prstClr val="black"/>
              </a:solidFill>
              <a:latin typeface="Lucida Sans Unicode" panose="020B0602030504020204" pitchFamily="34" charset="0"/>
              <a:cs typeface="Lucida Sans Unicode" panose="020B0602030504020204" pitchFamily="34" charset="0"/>
            </a:endParaRPr>
          </a:p>
          <a:p>
            <a:pPr marL="0" lvl="0" indent="0" algn="just">
              <a:spcBef>
                <a:spcPts val="0"/>
              </a:spcBef>
              <a:buNone/>
            </a:pPr>
            <a:r>
              <a:rPr lang="en-GB" b="1" dirty="0">
                <a:solidFill>
                  <a:prstClr val="black"/>
                </a:solidFill>
                <a:latin typeface="Lucida Sans Unicode" panose="020B0602030504020204" pitchFamily="34" charset="0"/>
                <a:cs typeface="Lucida Sans Unicode" panose="020B0602030504020204" pitchFamily="34" charset="0"/>
              </a:rPr>
              <a:t>Review </a:t>
            </a:r>
            <a:r>
              <a:rPr lang="en-GB" dirty="0">
                <a:solidFill>
                  <a:prstClr val="black"/>
                </a:solidFill>
                <a:latin typeface="Lucida Sans Unicode" panose="020B0602030504020204" pitchFamily="34" charset="0"/>
                <a:cs typeface="Lucida Sans Unicode" panose="020B0602030504020204" pitchFamily="34" charset="0"/>
              </a:rPr>
              <a:t>– impact of the support provided will be measured and changes to the support will be made.  All of those involved – the child, their parents or carers, their class teacher and at times the </a:t>
            </a:r>
            <a:r>
              <a:rPr lang="en-GB" dirty="0" err="1">
                <a:solidFill>
                  <a:prstClr val="black"/>
                </a:solidFill>
                <a:latin typeface="Lucida Sans Unicode" panose="020B0602030504020204" pitchFamily="34" charset="0"/>
                <a:cs typeface="Lucida Sans Unicode" panose="020B0602030504020204" pitchFamily="34" charset="0"/>
              </a:rPr>
              <a:t>INCo</a:t>
            </a:r>
            <a:r>
              <a:rPr lang="en-GB" dirty="0">
                <a:solidFill>
                  <a:prstClr val="black"/>
                </a:solidFill>
                <a:latin typeface="Lucida Sans Unicode" panose="020B0602030504020204" pitchFamily="34" charset="0"/>
                <a:cs typeface="Lucida Sans Unicode" panose="020B0602030504020204" pitchFamily="34" charset="0"/>
              </a:rPr>
              <a:t> contribute to this stage.  This then informs the next cycle.  Meetings with Teachers and Teaching Assistants to discuss children’s progress are held half termly.</a:t>
            </a:r>
          </a:p>
          <a:p>
            <a:pPr marL="0" lvl="0" indent="0" algn="just">
              <a:spcBef>
                <a:spcPts val="0"/>
              </a:spcBef>
              <a:buNone/>
            </a:pPr>
            <a:endParaRPr lang="en-GB" dirty="0">
              <a:solidFill>
                <a:prstClr val="black"/>
              </a:solidFill>
              <a:latin typeface="Lucida Sans Unicode" panose="020B0602030504020204" pitchFamily="34" charset="0"/>
              <a:cs typeface="Lucida Sans Unicode" panose="020B0602030504020204" pitchFamily="34" charset="0"/>
            </a:endParaRPr>
          </a:p>
          <a:p>
            <a:pPr marL="0" lvl="0" indent="0" algn="just">
              <a:spcBef>
                <a:spcPts val="0"/>
              </a:spcBef>
              <a:buNone/>
            </a:pPr>
            <a:endParaRPr lang="en-GB" dirty="0">
              <a:solidFill>
                <a:prstClr val="black"/>
              </a:solidFill>
              <a:latin typeface="Lucida Sans Unicode" panose="020B0602030504020204" pitchFamily="34" charset="0"/>
              <a:cs typeface="Lucida Sans Unicode" panose="020B0602030504020204" pitchFamily="34" charset="0"/>
            </a:endParaRPr>
          </a:p>
          <a:p>
            <a:pPr algn="just"/>
            <a:endParaRPr lang="en-GB" dirty="0">
              <a:latin typeface="Lucida Sans Unicode" panose="020B0602030504020204" pitchFamily="34" charset="0"/>
              <a:cs typeface="Lucida Sans Unicode" panose="020B0602030504020204" pitchFamily="34" charset="0"/>
            </a:endParaRPr>
          </a:p>
          <a:p>
            <a:endParaRPr lang="en-GB" dirty="0">
              <a:latin typeface="Lucida Sans Unicode" panose="020B0602030504020204" pitchFamily="34" charset="0"/>
              <a:cs typeface="Lucida Sans Unicode" panose="020B0602030504020204" pitchFamily="34" charset="0"/>
            </a:endParaRPr>
          </a:p>
        </p:txBody>
      </p:sp>
    </p:spTree>
    <p:extLst>
      <p:ext uri="{BB962C8B-B14F-4D97-AF65-F5344CB8AC3E}">
        <p14:creationId xmlns:p14="http://schemas.microsoft.com/office/powerpoint/2010/main" val="26115430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solidFill>
                  <a:schemeClr val="tx1"/>
                </a:solidFill>
                <a:latin typeface="Lucida Sans Unicode" panose="020B0602030504020204" pitchFamily="34" charset="0"/>
                <a:cs typeface="Lucida Sans Unicode" panose="020B0602030504020204" pitchFamily="34" charset="0"/>
              </a:rPr>
              <a:t>How will the staff at George Street support my child?</a:t>
            </a:r>
            <a:endParaRPr lang="en-GB" sz="3600" dirty="0">
              <a:solidFill>
                <a:schemeClr val="tx1"/>
              </a:solidFill>
              <a:latin typeface="Lucida Sans Unicode" panose="020B0602030504020204" pitchFamily="34" charset="0"/>
              <a:cs typeface="Lucida Sans Unicode" panose="020B0602030504020204" pitchFamily="34" charset="0"/>
            </a:endParaRPr>
          </a:p>
        </p:txBody>
      </p:sp>
      <p:sp>
        <p:nvSpPr>
          <p:cNvPr id="3" name="Content Placeholder 2"/>
          <p:cNvSpPr>
            <a:spLocks noGrp="1"/>
          </p:cNvSpPr>
          <p:nvPr>
            <p:ph idx="1"/>
          </p:nvPr>
        </p:nvSpPr>
        <p:spPr>
          <a:xfrm>
            <a:off x="382137" y="1845733"/>
            <a:ext cx="11641541" cy="4473179"/>
          </a:xfrm>
        </p:spPr>
        <p:txBody>
          <a:bodyPr>
            <a:normAutofit/>
          </a:bodyPr>
          <a:lstStyle/>
          <a:p>
            <a:r>
              <a:rPr lang="en-GB" dirty="0">
                <a:latin typeface="Lucida Sans Unicode" panose="020B0602030504020204" pitchFamily="34" charset="0"/>
                <a:cs typeface="Lucida Sans Unicode" panose="020B0602030504020204" pitchFamily="34" charset="0"/>
              </a:rPr>
              <a:t>The </a:t>
            </a:r>
            <a:r>
              <a:rPr lang="en-GB" dirty="0" err="1">
                <a:latin typeface="Lucida Sans Unicode" panose="020B0602030504020204" pitchFamily="34" charset="0"/>
                <a:cs typeface="Lucida Sans Unicode" panose="020B0602030504020204" pitchFamily="34" charset="0"/>
              </a:rPr>
              <a:t>Headteacher</a:t>
            </a:r>
            <a:r>
              <a:rPr lang="en-GB" dirty="0">
                <a:latin typeface="Lucida Sans Unicode" panose="020B0602030504020204" pitchFamily="34" charset="0"/>
                <a:cs typeface="Lucida Sans Unicode" panose="020B0602030504020204" pitchFamily="34" charset="0"/>
              </a:rPr>
              <a:t> has overall responsibility for provision for pupils with SEND. </a:t>
            </a:r>
          </a:p>
          <a:p>
            <a:r>
              <a:rPr lang="en-GB" dirty="0">
                <a:latin typeface="Lucida Sans Unicode" panose="020B0602030504020204" pitchFamily="34" charset="0"/>
                <a:cs typeface="Lucida Sans Unicode" panose="020B0602030504020204" pitchFamily="34" charset="0"/>
              </a:rPr>
              <a:t>George Street Primary School has a designated SENDCo who is responsible for the day to day management of provision for SEND. </a:t>
            </a:r>
          </a:p>
          <a:p>
            <a:pPr algn="ctr"/>
            <a:r>
              <a:rPr lang="en-GB" b="1" dirty="0">
                <a:latin typeface="Lucida Sans Unicode" panose="020B0602030504020204" pitchFamily="34" charset="0"/>
                <a:cs typeface="Lucida Sans Unicode" panose="020B0602030504020204" pitchFamily="34" charset="0"/>
              </a:rPr>
              <a:t>The </a:t>
            </a:r>
            <a:r>
              <a:rPr lang="en-GB" b="1" dirty="0" err="1">
                <a:latin typeface="Lucida Sans Unicode" panose="020B0602030504020204" pitchFamily="34" charset="0"/>
                <a:cs typeface="Lucida Sans Unicode" panose="020B0602030504020204" pitchFamily="34" charset="0"/>
              </a:rPr>
              <a:t>INCo</a:t>
            </a:r>
            <a:r>
              <a:rPr lang="en-GB" b="1" dirty="0">
                <a:latin typeface="Lucida Sans Unicode" panose="020B0602030504020204" pitchFamily="34" charset="0"/>
                <a:cs typeface="Lucida Sans Unicode" panose="020B0602030504020204" pitchFamily="34" charset="0"/>
              </a:rPr>
              <a:t> for 2026 – 2027: Mr Simon Humphreys</a:t>
            </a:r>
          </a:p>
          <a:p>
            <a:pPr algn="ctr"/>
            <a:r>
              <a:rPr lang="en-GB" b="1" dirty="0">
                <a:latin typeface="Lucida Sans Unicode" panose="020B0602030504020204" pitchFamily="34" charset="0"/>
                <a:cs typeface="Lucida Sans Unicode" panose="020B0602030504020204" pitchFamily="34" charset="0"/>
              </a:rPr>
              <a:t>George Street Primary School also has a named Governor for SEND: Mrs Lizzy Green </a:t>
            </a:r>
          </a:p>
          <a:p>
            <a:pPr algn="ctr"/>
            <a:r>
              <a:rPr lang="en-GB" dirty="0">
                <a:latin typeface="Lucida Sans Unicode" panose="020B0602030504020204" pitchFamily="34" charset="0"/>
                <a:cs typeface="Lucida Sans Unicode" panose="020B0602030504020204" pitchFamily="34" charset="0"/>
              </a:rPr>
              <a:t>Class teachers are responsible for checking on the progress of all pupils and identify, plan and deliver any additional support that a pupil may need in liaison with the </a:t>
            </a:r>
            <a:r>
              <a:rPr lang="en-GB" dirty="0" err="1">
                <a:latin typeface="Lucida Sans Unicode" panose="020B0602030504020204" pitchFamily="34" charset="0"/>
                <a:cs typeface="Lucida Sans Unicode" panose="020B0602030504020204" pitchFamily="34" charset="0"/>
              </a:rPr>
              <a:t>INCo</a:t>
            </a:r>
            <a:r>
              <a:rPr lang="en-GB" dirty="0">
                <a:latin typeface="Lucida Sans Unicode" panose="020B0602030504020204" pitchFamily="34" charset="0"/>
                <a:cs typeface="Lucida Sans Unicode" panose="020B0602030504020204" pitchFamily="34" charset="0"/>
              </a:rPr>
              <a:t>. Class teachers will share and review any support plans with parents and carers each half term. Class teachers have responsibility for personalising teaching and learning identified through classroom and observation and through Quality First Teaching. At George Street, we have a highly qualified team of support staff who are able to provide additional support. This can be with individual pupils or in small groups using a variety of interventions. All of the staff at George Street Primary School are committed to continuing professional development. </a:t>
            </a:r>
          </a:p>
        </p:txBody>
      </p:sp>
    </p:spTree>
    <p:extLst>
      <p:ext uri="{BB962C8B-B14F-4D97-AF65-F5344CB8AC3E}">
        <p14:creationId xmlns:p14="http://schemas.microsoft.com/office/powerpoint/2010/main" val="5210963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b="1" dirty="0">
                <a:solidFill>
                  <a:schemeClr val="tx1"/>
                </a:solidFill>
                <a:latin typeface="Lucida Sans Unicode" panose="020B0602030504020204" pitchFamily="34" charset="0"/>
                <a:cs typeface="Lucida Sans Unicode" panose="020B0602030504020204" pitchFamily="34" charset="0"/>
              </a:rPr>
              <a:t>What is George Street’s approach to teaching, learning and development of children with special educational needs?</a:t>
            </a:r>
            <a:endParaRPr lang="en-GB" sz="3200" dirty="0">
              <a:solidFill>
                <a:schemeClr val="tx1"/>
              </a:solidFill>
              <a:latin typeface="Lucida Sans Unicode" panose="020B0602030504020204" pitchFamily="34" charset="0"/>
              <a:cs typeface="Lucida Sans Unicode" panose="020B0602030504020204" pitchFamily="34" charset="0"/>
            </a:endParaRPr>
          </a:p>
        </p:txBody>
      </p:sp>
      <p:sp>
        <p:nvSpPr>
          <p:cNvPr id="3" name="Content Placeholder 2"/>
          <p:cNvSpPr>
            <a:spLocks noGrp="1"/>
          </p:cNvSpPr>
          <p:nvPr>
            <p:ph idx="1"/>
          </p:nvPr>
        </p:nvSpPr>
        <p:spPr>
          <a:xfrm>
            <a:off x="423081" y="1845734"/>
            <a:ext cx="11395880" cy="4023360"/>
          </a:xfrm>
        </p:spPr>
        <p:txBody>
          <a:bodyPr/>
          <a:lstStyle/>
          <a:p>
            <a:r>
              <a:rPr lang="en-GB" dirty="0"/>
              <a:t>At George Street Primary School, all staff recognise and have responsibility for providing a broad and balanced curriculum for all children.</a:t>
            </a:r>
          </a:p>
          <a:p>
            <a:r>
              <a:rPr lang="en-GB" dirty="0"/>
              <a:t>In accordance with the SEND Code of Practice (2015), teachers will:</a:t>
            </a:r>
          </a:p>
          <a:p>
            <a:r>
              <a:rPr lang="en-GB" dirty="0"/>
              <a:t>Set suitable learning challenges; respond to children’s diverse learning needs; overcome potential barriers to learning and assessment for individuals and groups of children Setting suitable learning challenges Overcoming potential Barriers to learning Responding to diverse Learning needs Curriculum planning for children with SEND will take into consideration the type and the extent of any difficulties or barriers experienced by the child. In most cases the action necessary to respond to an individual’s requirements will be met through greater differentiation of tasks and materials. In some cases it may be necessary for a pupil to need access to specialist equipment, approaches or alternatively adapted activities. Teaching and support staff will liaise with and follow the advice and recommendations from external professionals as and when necessary in such cases. Teachers and TA’s will, as and when appropriate, work in close liaison with parents/carers and other external agencies that may support the child and family.</a:t>
            </a:r>
          </a:p>
        </p:txBody>
      </p:sp>
    </p:spTree>
    <p:extLst>
      <p:ext uri="{BB962C8B-B14F-4D97-AF65-F5344CB8AC3E}">
        <p14:creationId xmlns:p14="http://schemas.microsoft.com/office/powerpoint/2010/main" val="31935829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solidFill>
                  <a:schemeClr val="tx1"/>
                </a:solidFill>
                <a:latin typeface="Lucida Sans Unicode" panose="020B0602030504020204" pitchFamily="34" charset="0"/>
                <a:cs typeface="Lucida Sans Unicode" panose="020B0602030504020204" pitchFamily="34" charset="0"/>
              </a:rPr>
              <a:t>How will the curriculum be matched to my child’s needs?</a:t>
            </a:r>
            <a:endParaRPr lang="en-GB" sz="3200" dirty="0"/>
          </a:p>
        </p:txBody>
      </p:sp>
      <p:sp>
        <p:nvSpPr>
          <p:cNvPr id="3" name="Content Placeholder 2"/>
          <p:cNvSpPr>
            <a:spLocks noGrp="1"/>
          </p:cNvSpPr>
          <p:nvPr>
            <p:ph idx="1"/>
          </p:nvPr>
        </p:nvSpPr>
        <p:spPr/>
        <p:txBody>
          <a:bodyPr/>
          <a:lstStyle/>
          <a:p>
            <a:r>
              <a:rPr lang="en-GB" dirty="0"/>
              <a:t>If a child is identified as having an additional need, it is the responsibility of the class teacher to adapt lessons according to the child’s need.</a:t>
            </a:r>
          </a:p>
          <a:p>
            <a:r>
              <a:rPr lang="en-GB" dirty="0"/>
              <a:t>Additional resources will be provided and support given in class. </a:t>
            </a:r>
          </a:p>
          <a:p>
            <a:r>
              <a:rPr lang="en-GB" dirty="0"/>
              <a:t>Where children need further support than quality first teaching, interventions away from the class may be required. </a:t>
            </a:r>
          </a:p>
        </p:txBody>
      </p:sp>
    </p:spTree>
    <p:extLst>
      <p:ext uri="{BB962C8B-B14F-4D97-AF65-F5344CB8AC3E}">
        <p14:creationId xmlns:p14="http://schemas.microsoft.com/office/powerpoint/2010/main" val="4694781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solidFill>
                  <a:schemeClr val="tx1"/>
                </a:solidFill>
                <a:latin typeface="Lucida Sans Unicode" panose="020B0602030504020204" pitchFamily="34" charset="0"/>
                <a:cs typeface="Lucida Sans Unicode" panose="020B0602030504020204" pitchFamily="34" charset="0"/>
              </a:rPr>
              <a:t>How will I know how my child is doing and how will the school help me to support my child’s learning?</a:t>
            </a:r>
            <a:br>
              <a:rPr lang="en-GB" sz="3200" dirty="0">
                <a:solidFill>
                  <a:schemeClr val="tx1"/>
                </a:solidFill>
                <a:latin typeface="Lucida Sans Unicode" panose="020B0602030504020204" pitchFamily="34" charset="0"/>
                <a:cs typeface="Lucida Sans Unicode" panose="020B0602030504020204" pitchFamily="34" charset="0"/>
              </a:rPr>
            </a:br>
            <a:endParaRPr lang="en-GB" sz="3200" dirty="0"/>
          </a:p>
        </p:txBody>
      </p:sp>
      <p:sp>
        <p:nvSpPr>
          <p:cNvPr id="3" name="Content Placeholder 2"/>
          <p:cNvSpPr>
            <a:spLocks noGrp="1"/>
          </p:cNvSpPr>
          <p:nvPr>
            <p:ph idx="1"/>
          </p:nvPr>
        </p:nvSpPr>
        <p:spPr/>
        <p:txBody>
          <a:bodyPr/>
          <a:lstStyle/>
          <a:p>
            <a:r>
              <a:rPr lang="en-GB" dirty="0"/>
              <a:t>Techers are always available to give parents feedback on their child’s learning. There are two scheduled parent’s evenings each year in October and February where teachers are able to discuss your child’s progress in detail. For children on our SEND register, teachers will have 20 minutes to discuss the child so that they can also speak about their support plan.</a:t>
            </a:r>
          </a:p>
          <a:p>
            <a:r>
              <a:rPr lang="en-GB" dirty="0"/>
              <a:t>In addition to this, teachers are required to meet with parents who have a child on the SEND register at the start/end of each half term to discuss the child’s support plans and work that is taking place to help the child. </a:t>
            </a:r>
          </a:p>
        </p:txBody>
      </p:sp>
    </p:spTree>
    <p:extLst>
      <p:ext uri="{BB962C8B-B14F-4D97-AF65-F5344CB8AC3E}">
        <p14:creationId xmlns:p14="http://schemas.microsoft.com/office/powerpoint/2010/main" val="13799557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solidFill>
                  <a:schemeClr val="tx1"/>
                </a:solidFill>
                <a:latin typeface="Lucida Sans Unicode" panose="020B0602030504020204" pitchFamily="34" charset="0"/>
                <a:cs typeface="Lucida Sans Unicode" panose="020B0602030504020204" pitchFamily="34" charset="0"/>
              </a:rPr>
              <a:t>What support will there be for my child’s overall wellbeing?</a:t>
            </a:r>
            <a:endParaRPr lang="en-GB" sz="3200" dirty="0"/>
          </a:p>
        </p:txBody>
      </p:sp>
      <p:sp>
        <p:nvSpPr>
          <p:cNvPr id="3" name="Content Placeholder 2"/>
          <p:cNvSpPr>
            <a:spLocks noGrp="1"/>
          </p:cNvSpPr>
          <p:nvPr>
            <p:ph idx="1"/>
          </p:nvPr>
        </p:nvSpPr>
        <p:spPr/>
        <p:txBody>
          <a:bodyPr>
            <a:normAutofit/>
          </a:bodyPr>
          <a:lstStyle/>
          <a:p>
            <a:r>
              <a:rPr lang="en-GB" dirty="0"/>
              <a:t>At George Street, we pride ourselves on being advocates for children’s mental health and wellbeing. All of our staff are nurturing and caring and take time to listen to the child. We have lots in place to support children’s wellbeing including; ELSA, DESTY, sensory equipment, and the opportunity for children to be supported by early help through targeted support offered at school or referrals made to First Families. </a:t>
            </a:r>
          </a:p>
          <a:p>
            <a:r>
              <a:rPr lang="en-GB" dirty="0"/>
              <a:t>Since September 2023, we have had a sensory room installed, which children can use to regulate themselves. </a:t>
            </a:r>
          </a:p>
          <a:p>
            <a:r>
              <a:rPr lang="en-GB" dirty="0"/>
              <a:t>George Street recently undertook the raising attainment for wellbeing award and achieved silver. This has shown that we pride ourselves on taking children’s wellbeing seriously, and support them when they need it.</a:t>
            </a:r>
          </a:p>
        </p:txBody>
      </p:sp>
    </p:spTree>
    <p:extLst>
      <p:ext uri="{BB962C8B-B14F-4D97-AF65-F5344CB8AC3E}">
        <p14:creationId xmlns:p14="http://schemas.microsoft.com/office/powerpoint/2010/main" val="2912548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dirty="0">
                <a:solidFill>
                  <a:schemeClr val="tx1"/>
                </a:solidFill>
                <a:latin typeface="Lucida Sans Unicode" panose="020B0602030504020204" pitchFamily="34" charset="0"/>
                <a:cs typeface="Lucida Sans Unicode" panose="020B0602030504020204" pitchFamily="34" charset="0"/>
              </a:rPr>
              <a:t>How will the school prepare and support my child to join the school, transfer to a new setting or the next stage of education?</a:t>
            </a:r>
            <a:endParaRPr lang="en-GB" sz="2800" dirty="0"/>
          </a:p>
        </p:txBody>
      </p:sp>
      <p:sp>
        <p:nvSpPr>
          <p:cNvPr id="3" name="Content Placeholder 2"/>
          <p:cNvSpPr>
            <a:spLocks noGrp="1"/>
          </p:cNvSpPr>
          <p:nvPr>
            <p:ph idx="1"/>
          </p:nvPr>
        </p:nvSpPr>
        <p:spPr/>
        <p:txBody>
          <a:bodyPr/>
          <a:lstStyle/>
          <a:p>
            <a:r>
              <a:rPr lang="en-GB" dirty="0"/>
              <a:t>We recognise that transitions can be challenging for some children whether that be the move to secondary school or just a new classroom and teacher at the start of each academic year. At George Street, we have built strong links with our feeder secondary schools and ensure that there is a sufficient handover. Furthermore, should a child or group of children require extra transition, we will arrange this with our secondary schools so that children are given the best possible start in the next stage of their education.</a:t>
            </a:r>
          </a:p>
          <a:p>
            <a:r>
              <a:rPr lang="en-GB" dirty="0"/>
              <a:t>For children who are feeling anxious about transitioning to a new class, we make sure that there are ample opportunities for children to visit their new classroom and spend time with their new teacher. We pride ourselves on being a small school where all staff are familiar with children and their needs, making the move a little less scary for children.  </a:t>
            </a:r>
          </a:p>
        </p:txBody>
      </p:sp>
    </p:spTree>
    <p:extLst>
      <p:ext uri="{BB962C8B-B14F-4D97-AF65-F5344CB8AC3E}">
        <p14:creationId xmlns:p14="http://schemas.microsoft.com/office/powerpoint/2010/main" val="12959560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solidFill>
                  <a:schemeClr val="tx1"/>
                </a:solidFill>
                <a:latin typeface="Lucida Sans Unicode" panose="020B0602030504020204" pitchFamily="34" charset="0"/>
                <a:cs typeface="Lucida Sans Unicode" panose="020B0602030504020204" pitchFamily="34" charset="0"/>
              </a:rPr>
              <a:t>How are facilities that are available accessed by children with special educational needs?</a:t>
            </a:r>
            <a:endParaRPr lang="en-GB" sz="3600" dirty="0"/>
          </a:p>
        </p:txBody>
      </p:sp>
      <p:sp>
        <p:nvSpPr>
          <p:cNvPr id="3" name="Content Placeholder 2"/>
          <p:cNvSpPr>
            <a:spLocks noGrp="1"/>
          </p:cNvSpPr>
          <p:nvPr>
            <p:ph idx="1"/>
          </p:nvPr>
        </p:nvSpPr>
        <p:spPr/>
        <p:txBody>
          <a:bodyPr/>
          <a:lstStyle/>
          <a:p>
            <a:r>
              <a:rPr lang="en-GB" dirty="0"/>
              <a:t>George Street has accessibility arrangements for those children who require them.</a:t>
            </a:r>
          </a:p>
        </p:txBody>
      </p:sp>
    </p:spTree>
    <p:extLst>
      <p:ext uri="{BB962C8B-B14F-4D97-AF65-F5344CB8AC3E}">
        <p14:creationId xmlns:p14="http://schemas.microsoft.com/office/powerpoint/2010/main" val="16573336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solidFill>
                  <a:schemeClr val="tx1"/>
                </a:solidFill>
                <a:latin typeface="Lucida Sans Unicode" panose="020B0602030504020204" pitchFamily="34" charset="0"/>
                <a:cs typeface="Lucida Sans Unicode" panose="020B0602030504020204" pitchFamily="34" charset="0"/>
              </a:rPr>
              <a:t>How will my child be included in activities outside the classroom including school trips?</a:t>
            </a:r>
            <a:endParaRPr lang="en-GB" sz="3600" dirty="0"/>
          </a:p>
        </p:txBody>
      </p:sp>
      <p:sp>
        <p:nvSpPr>
          <p:cNvPr id="3" name="Content Placeholder 2"/>
          <p:cNvSpPr>
            <a:spLocks noGrp="1"/>
          </p:cNvSpPr>
          <p:nvPr>
            <p:ph idx="1"/>
          </p:nvPr>
        </p:nvSpPr>
        <p:spPr/>
        <p:txBody>
          <a:bodyPr/>
          <a:lstStyle/>
          <a:p>
            <a:r>
              <a:rPr lang="en-GB" dirty="0"/>
              <a:t>George Street is an inclusive school. We never exclude a child who has needs from being involved in any aspect of school life including trips, workshops, after school clubs etc. </a:t>
            </a:r>
          </a:p>
          <a:p>
            <a:r>
              <a:rPr lang="en-GB" dirty="0"/>
              <a:t>Occasionally, we may speak to parents to help us to create an individual risk assessment for a child who is partaking on activities outside of the classroom. From time to time and depending on the child’s needs, parents may be asked to attend a school trip. </a:t>
            </a:r>
          </a:p>
        </p:txBody>
      </p:sp>
    </p:spTree>
    <p:extLst>
      <p:ext uri="{BB962C8B-B14F-4D97-AF65-F5344CB8AC3E}">
        <p14:creationId xmlns:p14="http://schemas.microsoft.com/office/powerpoint/2010/main" val="32082403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solidFill>
                  <a:schemeClr val="tx1"/>
                </a:solidFill>
                <a:latin typeface="Lucida Sans Unicode" panose="020B0602030504020204" pitchFamily="34" charset="0"/>
                <a:cs typeface="Lucida Sans Unicode" panose="020B0602030504020204" pitchFamily="34" charset="0"/>
              </a:rPr>
              <a:t>What training have the staff supporting SEND had or what training are they having?</a:t>
            </a:r>
            <a:endParaRPr lang="en-GB" sz="3600" dirty="0"/>
          </a:p>
        </p:txBody>
      </p:sp>
      <p:sp>
        <p:nvSpPr>
          <p:cNvPr id="3" name="Content Placeholder 2"/>
          <p:cNvSpPr>
            <a:spLocks noGrp="1"/>
          </p:cNvSpPr>
          <p:nvPr>
            <p:ph idx="1"/>
          </p:nvPr>
        </p:nvSpPr>
        <p:spPr>
          <a:xfrm>
            <a:off x="1097280" y="1845733"/>
            <a:ext cx="10058400" cy="4428457"/>
          </a:xfrm>
        </p:spPr>
        <p:txBody>
          <a:bodyPr>
            <a:normAutofit fontScale="92500" lnSpcReduction="10000"/>
          </a:bodyPr>
          <a:lstStyle/>
          <a:p>
            <a:pPr>
              <a:buFont typeface="Wingdings" panose="05000000000000000000" pitchFamily="2" charset="2"/>
              <a:buChar char="q"/>
            </a:pPr>
            <a:r>
              <a:rPr lang="en-GB" dirty="0"/>
              <a:t>Therapeutic behaviour management</a:t>
            </a:r>
          </a:p>
          <a:p>
            <a:pPr>
              <a:buFont typeface="Wingdings" panose="05000000000000000000" pitchFamily="2" charset="2"/>
              <a:buChar char="q"/>
            </a:pPr>
            <a:r>
              <a:rPr lang="en-GB" dirty="0"/>
              <a:t>Autism training</a:t>
            </a:r>
          </a:p>
          <a:p>
            <a:pPr>
              <a:buFont typeface="Wingdings" panose="05000000000000000000" pitchFamily="2" charset="2"/>
              <a:buChar char="q"/>
            </a:pPr>
            <a:r>
              <a:rPr lang="en-GB" dirty="0"/>
              <a:t>How to make reasonable adjustments</a:t>
            </a:r>
          </a:p>
          <a:p>
            <a:pPr>
              <a:buFont typeface="Wingdings" panose="05000000000000000000" pitchFamily="2" charset="2"/>
              <a:buChar char="q"/>
            </a:pPr>
            <a:r>
              <a:rPr lang="en-GB" dirty="0"/>
              <a:t>Ordinarily available provision</a:t>
            </a:r>
          </a:p>
          <a:p>
            <a:pPr>
              <a:buFont typeface="Wingdings" panose="05000000000000000000" pitchFamily="2" charset="2"/>
              <a:buChar char="q"/>
            </a:pPr>
            <a:r>
              <a:rPr lang="en-GB" dirty="0"/>
              <a:t>ADHD training </a:t>
            </a:r>
          </a:p>
          <a:p>
            <a:pPr>
              <a:buFont typeface="Wingdings" panose="05000000000000000000" pitchFamily="2" charset="2"/>
              <a:buChar char="q"/>
            </a:pPr>
            <a:r>
              <a:rPr lang="en-GB" dirty="0"/>
              <a:t>Level 1 and level 2 mental health training </a:t>
            </a:r>
          </a:p>
          <a:p>
            <a:pPr>
              <a:buFont typeface="Wingdings" panose="05000000000000000000" pitchFamily="2" charset="2"/>
              <a:buChar char="q"/>
            </a:pPr>
            <a:r>
              <a:rPr lang="en-GB" dirty="0"/>
              <a:t>Training from DESC</a:t>
            </a:r>
          </a:p>
          <a:p>
            <a:pPr>
              <a:buFont typeface="Wingdings" panose="05000000000000000000" pitchFamily="2" charset="2"/>
              <a:buChar char="q"/>
            </a:pPr>
            <a:r>
              <a:rPr lang="en-GB" dirty="0"/>
              <a:t>Modelling from a speech and language therapist</a:t>
            </a:r>
          </a:p>
          <a:p>
            <a:pPr>
              <a:buFont typeface="Wingdings" panose="05000000000000000000" pitchFamily="2" charset="2"/>
              <a:buChar char="q"/>
            </a:pPr>
            <a:r>
              <a:rPr lang="en-GB" dirty="0"/>
              <a:t>TAB training (therapeutic behaviour management in the Early Years)</a:t>
            </a:r>
          </a:p>
          <a:p>
            <a:pPr>
              <a:buFont typeface="Wingdings" panose="05000000000000000000" pitchFamily="2" charset="2"/>
              <a:buChar char="q"/>
            </a:pPr>
            <a:r>
              <a:rPr lang="en-GB" dirty="0"/>
              <a:t>Sensory circuit training </a:t>
            </a:r>
          </a:p>
          <a:p>
            <a:pPr marL="0" indent="0">
              <a:buNone/>
            </a:pPr>
            <a:r>
              <a:rPr lang="en-GB" dirty="0"/>
              <a:t>* Please note: This is a variety of training and not all staff have experienced all of this training. </a:t>
            </a:r>
          </a:p>
        </p:txBody>
      </p:sp>
    </p:spTree>
    <p:extLst>
      <p:ext uri="{BB962C8B-B14F-4D97-AF65-F5344CB8AC3E}">
        <p14:creationId xmlns:p14="http://schemas.microsoft.com/office/powerpoint/2010/main" val="38432141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solidFill>
                  <a:schemeClr val="tx1"/>
                </a:solidFill>
                <a:latin typeface="Lucida Sans Unicode" panose="020B0602030504020204" pitchFamily="34" charset="0"/>
                <a:cs typeface="Lucida Sans Unicode" panose="020B0602030504020204" pitchFamily="34" charset="0"/>
              </a:rPr>
              <a:t>What specialist services and expertise are available at or accessed by the school?</a:t>
            </a:r>
            <a:endParaRPr lang="en-GB" sz="3600" dirty="0"/>
          </a:p>
        </p:txBody>
      </p:sp>
      <p:sp>
        <p:nvSpPr>
          <p:cNvPr id="3" name="Content Placeholder 2"/>
          <p:cNvSpPr>
            <a:spLocks noGrp="1"/>
          </p:cNvSpPr>
          <p:nvPr>
            <p:ph idx="1"/>
          </p:nvPr>
        </p:nvSpPr>
        <p:spPr/>
        <p:txBody>
          <a:bodyPr/>
          <a:lstStyle/>
          <a:p>
            <a:pPr>
              <a:buFont typeface="Wingdings" panose="05000000000000000000" pitchFamily="2" charset="2"/>
              <a:buChar char="q"/>
            </a:pPr>
            <a:r>
              <a:rPr lang="en-GB" dirty="0"/>
              <a:t> Early Years SEND Team</a:t>
            </a:r>
          </a:p>
          <a:p>
            <a:pPr>
              <a:buFont typeface="Wingdings" panose="05000000000000000000" pitchFamily="2" charset="2"/>
              <a:buChar char="q"/>
            </a:pPr>
            <a:r>
              <a:rPr lang="en-GB" dirty="0"/>
              <a:t> Speech and language </a:t>
            </a:r>
          </a:p>
          <a:p>
            <a:pPr>
              <a:buFont typeface="Wingdings" panose="05000000000000000000" pitchFamily="2" charset="2"/>
              <a:buChar char="q"/>
            </a:pPr>
            <a:r>
              <a:rPr lang="en-GB" dirty="0"/>
              <a:t> Occupational therapy</a:t>
            </a:r>
          </a:p>
          <a:p>
            <a:pPr>
              <a:buFont typeface="Wingdings" panose="05000000000000000000" pitchFamily="2" charset="2"/>
              <a:buChar char="q"/>
            </a:pPr>
            <a:r>
              <a:rPr lang="en-GB" dirty="0"/>
              <a:t> Speech, Communication and Autism Team</a:t>
            </a:r>
          </a:p>
          <a:p>
            <a:pPr>
              <a:buFont typeface="Wingdings" panose="05000000000000000000" pitchFamily="2" charset="2"/>
              <a:buChar char="q"/>
            </a:pPr>
            <a:r>
              <a:rPr lang="en-GB" dirty="0"/>
              <a:t> DESC (</a:t>
            </a:r>
            <a:r>
              <a:rPr lang="en-GB" dirty="0" err="1"/>
              <a:t>Dacorum</a:t>
            </a:r>
            <a:r>
              <a:rPr lang="en-GB" dirty="0"/>
              <a:t> Education Support Centre) Outreach Services </a:t>
            </a:r>
          </a:p>
          <a:p>
            <a:pPr>
              <a:buFont typeface="Wingdings" panose="05000000000000000000" pitchFamily="2" charset="2"/>
              <a:buChar char="q"/>
            </a:pPr>
            <a:r>
              <a:rPr lang="en-GB" dirty="0"/>
              <a:t> Therapeutic therapies  - outsourced </a:t>
            </a:r>
          </a:p>
          <a:p>
            <a:pPr>
              <a:buFont typeface="Wingdings" panose="05000000000000000000" pitchFamily="2" charset="2"/>
              <a:buChar char="q"/>
            </a:pPr>
            <a:r>
              <a:rPr lang="en-GB" dirty="0"/>
              <a:t>Mental Health Support Team</a:t>
            </a:r>
          </a:p>
        </p:txBody>
      </p:sp>
    </p:spTree>
    <p:extLst>
      <p:ext uri="{BB962C8B-B14F-4D97-AF65-F5344CB8AC3E}">
        <p14:creationId xmlns:p14="http://schemas.microsoft.com/office/powerpoint/2010/main" val="4760145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79" y="286603"/>
            <a:ext cx="10223863" cy="1450757"/>
          </a:xfrm>
        </p:spPr>
        <p:txBody>
          <a:bodyPr>
            <a:noAutofit/>
          </a:bodyPr>
          <a:lstStyle/>
          <a:p>
            <a:r>
              <a:rPr lang="en-GB" sz="3600" dirty="0">
                <a:solidFill>
                  <a:schemeClr val="tx1"/>
                </a:solidFill>
                <a:latin typeface="Lucida Sans Unicode" panose="020B0602030504020204" pitchFamily="34" charset="0"/>
                <a:cs typeface="Lucida Sans Unicode" panose="020B0602030504020204" pitchFamily="34" charset="0"/>
              </a:rPr>
              <a:t>How is the effectiveness of special educational provision assessed and evaluated?</a:t>
            </a:r>
            <a:endParaRPr lang="en-GB" sz="3600" dirty="0"/>
          </a:p>
        </p:txBody>
      </p:sp>
      <p:sp>
        <p:nvSpPr>
          <p:cNvPr id="3" name="Content Placeholder 2"/>
          <p:cNvSpPr>
            <a:spLocks noGrp="1"/>
          </p:cNvSpPr>
          <p:nvPr>
            <p:ph idx="1"/>
          </p:nvPr>
        </p:nvSpPr>
        <p:spPr/>
        <p:txBody>
          <a:bodyPr/>
          <a:lstStyle/>
          <a:p>
            <a:r>
              <a:rPr lang="en-GB" dirty="0"/>
              <a:t>The SENDCo regularly meets with the </a:t>
            </a:r>
            <a:r>
              <a:rPr lang="en-GB" dirty="0" err="1"/>
              <a:t>Headteacher</a:t>
            </a:r>
            <a:r>
              <a:rPr lang="en-GB" dirty="0"/>
              <a:t> to explore the effectiveness of provision available at George Street. </a:t>
            </a:r>
          </a:p>
          <a:p>
            <a:r>
              <a:rPr lang="en-GB" dirty="0"/>
              <a:t>Each year, the </a:t>
            </a:r>
            <a:r>
              <a:rPr lang="en-GB" dirty="0" err="1"/>
              <a:t>INCo</a:t>
            </a:r>
            <a:r>
              <a:rPr lang="en-GB" dirty="0"/>
              <a:t> completes the Hertfordshire Benchmarking Tool for SEND and assesses the school’s effectiveness against a given criteria. This allows us to continuously see how we can improve. </a:t>
            </a:r>
          </a:p>
          <a:p>
            <a:r>
              <a:rPr lang="en-GB" dirty="0"/>
              <a:t>The </a:t>
            </a:r>
            <a:r>
              <a:rPr lang="en-GB" dirty="0" err="1"/>
              <a:t>INCo</a:t>
            </a:r>
            <a:r>
              <a:rPr lang="en-GB" dirty="0"/>
              <a:t> undertakes regular monitoring of the SEND provision available in classrooms. </a:t>
            </a:r>
          </a:p>
        </p:txBody>
      </p:sp>
    </p:spTree>
    <p:extLst>
      <p:ext uri="{BB962C8B-B14F-4D97-AF65-F5344CB8AC3E}">
        <p14:creationId xmlns:p14="http://schemas.microsoft.com/office/powerpoint/2010/main" val="40262856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2787C7-EF6A-4024-AC49-22806E9507AF}"/>
              </a:ext>
            </a:extLst>
          </p:cNvPr>
          <p:cNvSpPr>
            <a:spLocks noGrp="1"/>
          </p:cNvSpPr>
          <p:nvPr>
            <p:ph type="title"/>
          </p:nvPr>
        </p:nvSpPr>
        <p:spPr/>
        <p:txBody>
          <a:bodyPr>
            <a:normAutofit/>
          </a:bodyPr>
          <a:lstStyle/>
          <a:p>
            <a:r>
              <a:rPr lang="en-GB" sz="3600" dirty="0">
                <a:latin typeface="Lucida Sans Unicode" panose="020B0602030504020204" pitchFamily="34" charset="0"/>
                <a:cs typeface="Lucida Sans Unicode" panose="020B0602030504020204" pitchFamily="34" charset="0"/>
              </a:rPr>
              <a:t>What provision is at the school to help my child with additional needs? </a:t>
            </a:r>
          </a:p>
        </p:txBody>
      </p:sp>
      <p:sp>
        <p:nvSpPr>
          <p:cNvPr id="3" name="Content Placeholder 2">
            <a:extLst>
              <a:ext uri="{FF2B5EF4-FFF2-40B4-BE49-F238E27FC236}">
                <a16:creationId xmlns:a16="http://schemas.microsoft.com/office/drawing/2014/main" id="{3E132F03-AFD9-46E3-8547-A6F8D233C963}"/>
              </a:ext>
            </a:extLst>
          </p:cNvPr>
          <p:cNvSpPr>
            <a:spLocks noGrp="1"/>
          </p:cNvSpPr>
          <p:nvPr>
            <p:ph idx="1"/>
          </p:nvPr>
        </p:nvSpPr>
        <p:spPr/>
        <p:txBody>
          <a:bodyPr>
            <a:normAutofit lnSpcReduction="10000"/>
          </a:bodyPr>
          <a:lstStyle/>
          <a:p>
            <a:pPr marL="0" indent="0">
              <a:buNone/>
            </a:pPr>
            <a:r>
              <a:rPr lang="en-GB" dirty="0">
                <a:latin typeface="Lucida Sans Unicode" panose="020B0602030504020204" pitchFamily="34" charset="0"/>
                <a:cs typeface="Lucida Sans Unicode" panose="020B0602030504020204" pitchFamily="34" charset="0"/>
              </a:rPr>
              <a:t>As a school, we pride ourselves on the provision that we have on offer for children with SEND. </a:t>
            </a:r>
          </a:p>
          <a:p>
            <a:pPr marL="0" indent="0">
              <a:buNone/>
            </a:pPr>
            <a:r>
              <a:rPr lang="en-GB" dirty="0">
                <a:latin typeface="Lucida Sans Unicode" panose="020B0602030504020204" pitchFamily="34" charset="0"/>
                <a:cs typeface="Lucida Sans Unicode" panose="020B0602030504020204" pitchFamily="34" charset="0"/>
              </a:rPr>
              <a:t>These include:</a:t>
            </a:r>
          </a:p>
          <a:p>
            <a:pPr>
              <a:buFont typeface="Wingdings" panose="05000000000000000000" pitchFamily="2" charset="2"/>
              <a:buChar char="q"/>
            </a:pPr>
            <a:r>
              <a:rPr lang="en-GB" dirty="0">
                <a:latin typeface="Lucida Sans Unicode" panose="020B0602030504020204" pitchFamily="34" charset="0"/>
                <a:cs typeface="Lucida Sans Unicode" panose="020B0602030504020204" pitchFamily="34" charset="0"/>
              </a:rPr>
              <a:t> A sensory room with padding on the walls and floors, an interactive light tube, mirrors, interactive light panel and interactive lighting. </a:t>
            </a:r>
          </a:p>
          <a:p>
            <a:pPr>
              <a:buFont typeface="Wingdings" panose="05000000000000000000" pitchFamily="2" charset="2"/>
              <a:buChar char="q"/>
            </a:pPr>
            <a:r>
              <a:rPr lang="en-GB" dirty="0">
                <a:latin typeface="Lucida Sans Unicode" panose="020B0602030504020204" pitchFamily="34" charset="0"/>
                <a:cs typeface="Lucida Sans Unicode" panose="020B0602030504020204" pitchFamily="34" charset="0"/>
              </a:rPr>
              <a:t> A sensory pathway for children to take a movement beak.</a:t>
            </a:r>
          </a:p>
          <a:p>
            <a:pPr>
              <a:buFont typeface="Wingdings" panose="05000000000000000000" pitchFamily="2" charset="2"/>
              <a:buChar char="q"/>
            </a:pPr>
            <a:r>
              <a:rPr lang="en-GB" dirty="0">
                <a:latin typeface="Lucida Sans Unicode" panose="020B0602030504020204" pitchFamily="34" charset="0"/>
                <a:cs typeface="Lucida Sans Unicode" panose="020B0602030504020204" pitchFamily="34" charset="0"/>
              </a:rPr>
              <a:t> An outdoor gym, providing opportunities for sensory and movement breaks. </a:t>
            </a:r>
          </a:p>
          <a:p>
            <a:pPr>
              <a:buFont typeface="Wingdings" panose="05000000000000000000" pitchFamily="2" charset="2"/>
              <a:buChar char="q"/>
            </a:pPr>
            <a:r>
              <a:rPr lang="en-GB" dirty="0">
                <a:latin typeface="Lucida Sans Unicode" panose="020B0602030504020204" pitchFamily="34" charset="0"/>
                <a:cs typeface="Lucida Sans Unicode" panose="020B0602030504020204" pitchFamily="34" charset="0"/>
              </a:rPr>
              <a:t> A sunshine room, used as a separate learning space for those children who may find the main classroom overwhelming. </a:t>
            </a:r>
          </a:p>
          <a:p>
            <a:pPr>
              <a:buFont typeface="Wingdings" panose="05000000000000000000" pitchFamily="2" charset="2"/>
              <a:buChar char="q"/>
            </a:pPr>
            <a:r>
              <a:rPr lang="en-GB" dirty="0">
                <a:latin typeface="Lucida Sans Unicode" panose="020B0602030504020204" pitchFamily="34" charset="0"/>
                <a:cs typeface="Lucida Sans Unicode" panose="020B0602030504020204" pitchFamily="34" charset="0"/>
              </a:rPr>
              <a:t>A dedicated SEND team for those children who cannot manage in a mainstream classroom with reasonable adjustments in place.</a:t>
            </a:r>
          </a:p>
        </p:txBody>
      </p:sp>
    </p:spTree>
    <p:extLst>
      <p:ext uri="{BB962C8B-B14F-4D97-AF65-F5344CB8AC3E}">
        <p14:creationId xmlns:p14="http://schemas.microsoft.com/office/powerpoint/2010/main" val="12721135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solidFill>
                  <a:schemeClr val="tx1"/>
                </a:solidFill>
                <a:latin typeface="Lucida Sans Unicode" panose="020B0602030504020204" pitchFamily="34" charset="0"/>
                <a:cs typeface="Lucida Sans Unicode" panose="020B0602030504020204" pitchFamily="34" charset="0"/>
              </a:rPr>
              <a:t>Who can I contact for further information?</a:t>
            </a:r>
            <a:endParaRPr lang="en-GB" sz="3600" dirty="0"/>
          </a:p>
        </p:txBody>
      </p:sp>
      <p:sp>
        <p:nvSpPr>
          <p:cNvPr id="3" name="Content Placeholder 2"/>
          <p:cNvSpPr>
            <a:spLocks noGrp="1"/>
          </p:cNvSpPr>
          <p:nvPr>
            <p:ph idx="1"/>
          </p:nvPr>
        </p:nvSpPr>
        <p:spPr/>
        <p:txBody>
          <a:bodyPr/>
          <a:lstStyle/>
          <a:p>
            <a:r>
              <a:rPr lang="en-GB" dirty="0"/>
              <a:t>For further information, please contact Mr Simon Humphreys (</a:t>
            </a:r>
            <a:r>
              <a:rPr lang="en-GB"/>
              <a:t>INCo) </a:t>
            </a:r>
            <a:r>
              <a:rPr lang="en-GB" dirty="0"/>
              <a:t>by calling the school office. </a:t>
            </a:r>
          </a:p>
        </p:txBody>
      </p:sp>
    </p:spTree>
    <p:extLst>
      <p:ext uri="{BB962C8B-B14F-4D97-AF65-F5344CB8AC3E}">
        <p14:creationId xmlns:p14="http://schemas.microsoft.com/office/powerpoint/2010/main" val="3605502534"/>
      </p:ext>
    </p:extLst>
  </p:cSld>
  <p:clrMapOvr>
    <a:masterClrMapping/>
  </p:clrMapOvr>
</p:sld>
</file>

<file path=ppt/theme/theme1.xml><?xml version="1.0" encoding="utf-8"?>
<a:theme xmlns:a="http://schemas.openxmlformats.org/drawingml/2006/main" name="Retrospect">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372</TotalTime>
  <Words>3121</Words>
  <Application>Microsoft Office PowerPoint</Application>
  <PresentationFormat>Widescreen</PresentationFormat>
  <Paragraphs>137</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Calibri</vt:lpstr>
      <vt:lpstr>Calibri Light</vt:lpstr>
      <vt:lpstr>Lucida Sans Unicode</vt:lpstr>
      <vt:lpstr>Wingdings</vt:lpstr>
      <vt:lpstr>Retrospect</vt:lpstr>
      <vt:lpstr>George Street Primary School</vt:lpstr>
      <vt:lpstr>Introduction</vt:lpstr>
      <vt:lpstr>What is the Local Offer?</vt:lpstr>
      <vt:lpstr>Questions</vt:lpstr>
      <vt:lpstr>What kinds of special educational needs are provided for at George Street Primary School?</vt:lpstr>
      <vt:lpstr>What should I do if I think my child has Special Educational Needs?</vt:lpstr>
      <vt:lpstr>How does the school know if children need extra help?</vt:lpstr>
      <vt:lpstr>How is the decision made about the type and how much support my child will receive?</vt:lpstr>
      <vt:lpstr>The Assess, Plan, Do, Review Cycle</vt:lpstr>
      <vt:lpstr>How will the staff at George Street support my child?</vt:lpstr>
      <vt:lpstr>What is George Street’s approach to teaching, learning and development of children with special educational needs?</vt:lpstr>
      <vt:lpstr>How will the curriculum be matched to my child’s needs?</vt:lpstr>
      <vt:lpstr>How will I know how my child is doing and how will the school help me to support my child’s learning? </vt:lpstr>
      <vt:lpstr>What support will there be for my child’s overall wellbeing?</vt:lpstr>
      <vt:lpstr>How will the school prepare and support my child to join the school, transfer to a new setting or the next stage of education?</vt:lpstr>
      <vt:lpstr>How are facilities that are available accessed by children with special educational needs?</vt:lpstr>
      <vt:lpstr>How will my child be included in activities outside the classroom including school trips?</vt:lpstr>
      <vt:lpstr>What training have the staff supporting SEND had or what training are they having?</vt:lpstr>
      <vt:lpstr>What specialist services and expertise are available at or accessed by the school?</vt:lpstr>
      <vt:lpstr>How is the effectiveness of special educational provision assessed and evaluated?</vt:lpstr>
      <vt:lpstr>What provision is at the school to help my child with additional needs? </vt:lpstr>
      <vt:lpstr>Who can I contact for further information?</vt:lpstr>
    </vt:vector>
  </TitlesOfParts>
  <Company>HfL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George Street Primary School</dc:title>
  <dc:creator>GabrielE</dc:creator>
  <cp:lastModifiedBy>Portia Alderton</cp:lastModifiedBy>
  <cp:revision>40</cp:revision>
  <dcterms:created xsi:type="dcterms:W3CDTF">2019-08-23T10:49:28Z</dcterms:created>
  <dcterms:modified xsi:type="dcterms:W3CDTF">2026-10-14T08:49:12Z</dcterms:modified>
</cp:coreProperties>
</file>