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14" r:id="rId1"/>
  </p:sldMasterIdLst>
  <p:sldIdLst>
    <p:sldId id="256" r:id="rId2"/>
    <p:sldId id="268" r:id="rId3"/>
    <p:sldId id="258" r:id="rId4"/>
    <p:sldId id="267" r:id="rId5"/>
    <p:sldId id="286" r:id="rId6"/>
    <p:sldId id="259" r:id="rId7"/>
    <p:sldId id="265" r:id="rId8"/>
    <p:sldId id="270" r:id="rId9"/>
    <p:sldId id="271" r:id="rId10"/>
    <p:sldId id="272" r:id="rId11"/>
    <p:sldId id="288" r:id="rId12"/>
    <p:sldId id="261" r:id="rId13"/>
    <p:sldId id="266" r:id="rId14"/>
    <p:sldId id="273" r:id="rId15"/>
    <p:sldId id="287" r:id="rId16"/>
    <p:sldId id="274" r:id="rId17"/>
    <p:sldId id="285" r:id="rId18"/>
    <p:sldId id="269" r:id="rId19"/>
    <p:sldId id="289" r:id="rId20"/>
    <p:sldId id="257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7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6AD6EE87-EBD5-4F12-A48A-63ACA297AC8F}" type="datetimeFigureOut">
              <a:rPr lang="en-US" smtClean="0"/>
              <a:t>9/25/2025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653424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3794B-289A-4A80-97D7-111025398D45}" type="datetimeFigureOut">
              <a:rPr lang="en-US" smtClean="0"/>
              <a:t>9/25/2025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13673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1015F-7CC6-4D0A-9D87-873EA4C304CC}" type="datetimeFigureOut">
              <a:rPr lang="en-US" smtClean="0"/>
              <a:t>9/25/2025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29766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6A301-0538-44EC-B09D-202E1042A48B}" type="datetimeFigureOut">
              <a:rPr lang="en-US" smtClean="0"/>
              <a:t>9/25/2025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27248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9574A-8875-45EF-8EA2-3CAA0F7ABC4C}" type="datetimeFigureOut">
              <a:rPr lang="en-US" smtClean="0"/>
              <a:t>9/25/2025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07850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F4D4C-5367-4C26-9E2B-D8088D7FCA81}" type="datetimeFigureOut">
              <a:rPr lang="en-US" smtClean="0"/>
              <a:t>9/25/2025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18772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91E96-98B0-4413-9547-46F3504108EF}" type="datetimeFigureOut">
              <a:rPr lang="en-US" smtClean="0"/>
              <a:t>9/25/2025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0148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68B11-C5A8-448C-8CE9-B1A273C79CFC}" type="datetimeFigureOut">
              <a:rPr lang="en-US" smtClean="0"/>
              <a:t>9/25/2025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2030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16CA0-919D-4A49-9C8A-62FDFB3A5183}" type="datetimeFigureOut">
              <a:rPr lang="en-US" smtClean="0"/>
              <a:t>9/25/2025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E5644-1E61-4311-A31E-84CB9C7AA8A9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734001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73815-2707-4475-8F1A-B873CB631BB4}" type="datetimeFigureOut">
              <a:rPr lang="en-US" smtClean="0"/>
              <a:t>9/25/2025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90448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AFB99-0EAB-4182-AFF8-E214C82A68F6}" type="datetimeFigureOut">
              <a:rPr lang="en-US" smtClean="0"/>
              <a:t>9/25/2025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67543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90298CD5-6C1E-4009-B41F-6DF62E31D3BE}" type="datetimeFigureOut">
              <a:rPr lang="en-US" smtClean="0"/>
              <a:pPr/>
              <a:t>9/25/2025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998379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42jb6PopZCI&amp;t=34s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KUbrJPAt65g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yln6PpV1G1I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channel/UCo7fbLgY2oA_cFCIg9GdxtQ" TargetMode="External"/><Relationship Id="rId2" Type="http://schemas.openxmlformats.org/officeDocument/2006/relationships/hyperlink" Target="https://www.ruthmiskin.com/parentsandcarers/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4000" dirty="0">
                <a:solidFill>
                  <a:schemeClr val="accent2"/>
                </a:solidFill>
              </a:rPr>
              <a:t>George street Early reading workshop 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434699" y="4960137"/>
            <a:ext cx="3376301" cy="1463040"/>
          </a:xfrm>
        </p:spPr>
        <p:txBody>
          <a:bodyPr>
            <a:normAutofit/>
          </a:bodyPr>
          <a:lstStyle/>
          <a:p>
            <a:r>
              <a:rPr lang="en-GB" sz="2800" dirty="0">
                <a:solidFill>
                  <a:schemeClr val="accent2"/>
                </a:solidFill>
              </a:rPr>
              <a:t>24</a:t>
            </a:r>
            <a:r>
              <a:rPr lang="en-GB" sz="2800" baseline="30000" dirty="0">
                <a:solidFill>
                  <a:schemeClr val="accent2"/>
                </a:solidFill>
              </a:rPr>
              <a:t>th</a:t>
            </a:r>
            <a:r>
              <a:rPr lang="en-GB" sz="2800" dirty="0">
                <a:solidFill>
                  <a:schemeClr val="accent2"/>
                </a:solidFill>
              </a:rPr>
              <a:t> September 2025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1223634" y="149629"/>
            <a:ext cx="9720073" cy="4256117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None/>
              <a:defRPr sz="1800" kern="120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6000" dirty="0"/>
              <a:t>“Regular readers sleep better, have lower stress levels, higher self-esteem, and lower rates of depression than non-readers.”                  </a:t>
            </a:r>
            <a:r>
              <a:rPr lang="en-GB" sz="2400" b="1" dirty="0"/>
              <a:t>readingpartners.org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5842641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ad reading with son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56" y="108065"/>
            <a:ext cx="6034087" cy="402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6096000" y="2119427"/>
            <a:ext cx="6096000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3200" dirty="0">
                <a:solidFill>
                  <a:srgbClr val="202124"/>
                </a:solidFill>
                <a:latin typeface="arial" panose="020B0604020202020204" pitchFamily="34" charset="0"/>
              </a:rPr>
              <a:t>Why is reading important?</a:t>
            </a:r>
          </a:p>
          <a:p>
            <a:r>
              <a:rPr lang="en-GB" sz="3200" dirty="0">
                <a:solidFill>
                  <a:srgbClr val="202124"/>
                </a:solidFill>
                <a:latin typeface="arial" panose="020B0604020202020204" pitchFamily="34" charset="0"/>
              </a:rPr>
              <a:t>It </a:t>
            </a:r>
            <a:r>
              <a:rPr lang="en-GB" sz="3200" b="1" dirty="0">
                <a:solidFill>
                  <a:srgbClr val="202124"/>
                </a:solidFill>
                <a:latin typeface="arial" panose="020B0604020202020204" pitchFamily="34" charset="0"/>
              </a:rPr>
              <a:t>ignites creativity, sparks curiosity, and stimulates the imagination in young children</a:t>
            </a:r>
            <a:r>
              <a:rPr lang="en-GB" sz="3200" dirty="0">
                <a:solidFill>
                  <a:srgbClr val="202124"/>
                </a:solidFill>
                <a:latin typeface="arial" panose="020B0604020202020204" pitchFamily="34" charset="0"/>
              </a:rPr>
              <a:t>. Often, this leads to role-play as children grow which helps to develop other skills such as empathy, problem-solving, and morality.</a:t>
            </a:r>
            <a:endParaRPr lang="en-GB" sz="3200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60346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Today WE WILL COVER…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Why we do what we do</a:t>
            </a:r>
          </a:p>
          <a:p>
            <a:pPr marL="128016" lvl="1" indent="0">
              <a:buNone/>
            </a:pPr>
            <a:endParaRPr lang="en-GB" dirty="0"/>
          </a:p>
          <a:p>
            <a:pPr marL="128016" lvl="1" indent="0">
              <a:buNone/>
            </a:pPr>
            <a:endParaRPr lang="en-GB" dirty="0"/>
          </a:p>
          <a:p>
            <a:r>
              <a:rPr lang="en-GB" dirty="0"/>
              <a:t>Read Write Inc – phonics including key terminology used with the children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Reading lessons and reading books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789555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Read WRITE INC…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/>
              <a:t>We have adopted the RWI programme because it allows us to teach phonics in a systematic way.</a:t>
            </a:r>
          </a:p>
          <a:p>
            <a:pPr marL="0" indent="0">
              <a:buNone/>
            </a:pPr>
            <a:r>
              <a:rPr lang="en-GB" dirty="0"/>
              <a:t>The programme is carefully planned so that children progress from learning the individual sounds of each letter, to blending the letters to pronounce words, working through to more complex sounds.  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/>
              <a:t>By using RWI we ensure that the children are taught phonics systematically and consistently.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  <a:p>
            <a:r>
              <a:rPr lang="en-GB" dirty="0"/>
              <a:t>DECODING     SOUNDING OUT       FRED TALK       BLENDING     PHONEMES   GRAPHEMES DIAGRAPHS             SPECIAL FRIENDS       SPLIT DIAGRAPHS                   SEGMENTING          FRED IN THE HEAD</a:t>
            </a:r>
          </a:p>
        </p:txBody>
      </p:sp>
      <p:pic>
        <p:nvPicPr>
          <p:cNvPr id="1026" name="Picture 2" descr="Read Write Inc.: Fred the Frog - Toy (READ WRITE INC PHONICS):  Amazon.co.uk: Miskin, Ruth: 9780199116546: Book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9082" y="0"/>
            <a:ext cx="2822917" cy="1885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13268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phonics?</a:t>
            </a:r>
          </a:p>
        </p:txBody>
      </p:sp>
      <p:pic>
        <p:nvPicPr>
          <p:cNvPr id="1026" name="Picture 2" descr="Read Write Inc.: Fred the Frog - Toy (READ WRITE INC PHONICS):  Amazon.co.uk: Miskin, Ruth: 9780199116546: Book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69360" y="0"/>
            <a:ext cx="2322639" cy="1551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057BEB2-8F2F-4C55-A8A3-CAEE81C99D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3"/>
              </a:rPr>
              <a:t>https://www.youtube.com/watch?v=42jb6PopZCI&amp;t=34s</a:t>
            </a:r>
            <a:r>
              <a:rPr lang="en-GB" dirty="0"/>
              <a:t> – What is Phonics? - Video</a:t>
            </a:r>
          </a:p>
        </p:txBody>
      </p:sp>
    </p:spTree>
    <p:extLst>
      <p:ext uri="{BB962C8B-B14F-4D97-AF65-F5344CB8AC3E}">
        <p14:creationId xmlns:p14="http://schemas.microsoft.com/office/powerpoint/2010/main" val="14806412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Nursery – </a:t>
            </a:r>
            <a:r>
              <a:rPr lang="en-GB" dirty="0" err="1"/>
              <a:t>RWi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Building children’s listening skills in preparation for Set 1 sounds.</a:t>
            </a:r>
          </a:p>
          <a:p>
            <a:endParaRPr lang="en-GB" dirty="0"/>
          </a:p>
          <a:p>
            <a:r>
              <a:rPr lang="en-GB" dirty="0"/>
              <a:t>Environmental sounds to build children’s listening skills of ‘tuning in’ to sounds, and recognising sounds that they can hear. </a:t>
            </a:r>
          </a:p>
          <a:p>
            <a:endParaRPr lang="en-GB" dirty="0"/>
          </a:p>
          <a:p>
            <a:r>
              <a:rPr lang="en-GB" dirty="0"/>
              <a:t>Fred Talk games to practice Fred Talk and blending sounds together – </a:t>
            </a:r>
          </a:p>
          <a:p>
            <a:r>
              <a:rPr lang="en-GB" dirty="0"/>
              <a:t>Fred I Spy, Fred Says, Animal Fred. 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AutoShape 2" descr="Cartoon Cars Drawings - How To Get Started - Toons Ma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15525" y="276225"/>
            <a:ext cx="2276475" cy="2009775"/>
          </a:xfrm>
          <a:prstGeom prst="rect">
            <a:avLst/>
          </a:prstGeom>
        </p:spPr>
      </p:pic>
      <p:pic>
        <p:nvPicPr>
          <p:cNvPr id="2052" name="Picture 4" descr="Animal clipart, Cartoon birds, Cartoon animal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52405" y="2456180"/>
            <a:ext cx="1839595" cy="1839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Free Tree Cartoon Drawing, Download Free Tree Cartoon Drawing png images,  Free ClipArts on Clipart Librar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91584" y="4867421"/>
            <a:ext cx="2100416" cy="1772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98587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Reception  – </a:t>
            </a:r>
            <a:r>
              <a:rPr lang="en-GB" dirty="0" err="1"/>
              <a:t>RWi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5098" y="1882588"/>
            <a:ext cx="10221804" cy="497541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/>
              <a:t>Teaching the Set 1 sounds </a:t>
            </a:r>
          </a:p>
          <a:p>
            <a:pPr marL="0" indent="0">
              <a:buNone/>
            </a:pPr>
            <a:r>
              <a:rPr lang="en-GB" dirty="0"/>
              <a:t> </a:t>
            </a:r>
            <a:r>
              <a:rPr lang="en-GB" i="1" dirty="0"/>
              <a:t>m  a  s  d  t  </a:t>
            </a:r>
            <a:r>
              <a:rPr lang="en-GB" i="1" dirty="0" err="1"/>
              <a:t>i</a:t>
            </a:r>
            <a:r>
              <a:rPr lang="en-GB" i="1" dirty="0"/>
              <a:t>  n  p  g  o  c  k  u  b  f  e  l  h  r  j  v  y  w  z  x </a:t>
            </a:r>
          </a:p>
          <a:p>
            <a:pPr marL="0" indent="0">
              <a:buNone/>
            </a:pPr>
            <a:r>
              <a:rPr lang="en-GB" dirty="0"/>
              <a:t>Say the sound – stretching </a:t>
            </a:r>
            <a:r>
              <a:rPr lang="en-GB" i="1" dirty="0" err="1"/>
              <a:t>mmmmm</a:t>
            </a:r>
            <a:r>
              <a:rPr lang="en-GB" i="1" dirty="0"/>
              <a:t>, </a:t>
            </a:r>
            <a:r>
              <a:rPr lang="en-GB" dirty="0"/>
              <a:t>stretching </a:t>
            </a:r>
            <a:r>
              <a:rPr lang="en-GB" i="1" dirty="0"/>
              <a:t>mmm mountain</a:t>
            </a:r>
          </a:p>
          <a:p>
            <a:pPr marL="0" indent="0">
              <a:buNone/>
            </a:pPr>
            <a:r>
              <a:rPr lang="en-GB" dirty="0"/>
              <a:t>Read the sound </a:t>
            </a:r>
          </a:p>
          <a:p>
            <a:pPr marL="0" indent="0">
              <a:buNone/>
            </a:pPr>
            <a:r>
              <a:rPr lang="en-GB" dirty="0"/>
              <a:t>Reviewing the sounds – practicing previously learned sounds</a:t>
            </a:r>
          </a:p>
          <a:p>
            <a:pPr marL="0" indent="0">
              <a:buNone/>
            </a:pPr>
            <a:r>
              <a:rPr lang="en-GB" dirty="0"/>
              <a:t>Air-Writing the sounds</a:t>
            </a:r>
          </a:p>
          <a:p>
            <a:pPr marL="0" indent="0">
              <a:buNone/>
            </a:pPr>
            <a:r>
              <a:rPr lang="en-GB" dirty="0"/>
              <a:t>Fred Talk – orally blending words in sounds, using our new learned sound.</a:t>
            </a:r>
          </a:p>
          <a:p>
            <a:pPr marL="0" indent="0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sz="2600" b="1" i="1" dirty="0">
                <a:highlight>
                  <a:srgbClr val="00FFFF"/>
                </a:highlight>
              </a:rPr>
              <a:t>Wherever your child may have previously attended will have covered the foundations of phonics learning in some way. This may have been through a different scheme but the fundamentals remain the same. These are what we then build upon in Reception. </a:t>
            </a:r>
          </a:p>
        </p:txBody>
      </p:sp>
      <p:pic>
        <p:nvPicPr>
          <p:cNvPr id="1028" name="Picture 4" descr="Read Write Inc. Phonics: Speed Sounds Cards (Set 1) - Scholastic Sho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3428" y="2370658"/>
            <a:ext cx="2100757" cy="2100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58555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Reception – </a:t>
            </a:r>
            <a:r>
              <a:rPr lang="en-GB" dirty="0" err="1"/>
              <a:t>RWi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24128" y="1559859"/>
            <a:ext cx="9720073" cy="5098635"/>
          </a:xfrm>
        </p:spPr>
        <p:txBody>
          <a:bodyPr>
            <a:noAutofit/>
          </a:bodyPr>
          <a:lstStyle/>
          <a:p>
            <a:r>
              <a:rPr lang="en-GB" dirty="0"/>
              <a:t>Fred games to explore ‘Fred talk’ throughout the day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Letter formation phrases – bringing the new sound sheets home each week to practise (These can stay at home for children to refer to)</a:t>
            </a:r>
          </a:p>
          <a:p>
            <a:r>
              <a:rPr lang="en-GB" dirty="0"/>
              <a:t> </a:t>
            </a:r>
          </a:p>
          <a:p>
            <a:r>
              <a:rPr lang="en-GB" dirty="0"/>
              <a:t>Teaching the strategy of reading</a:t>
            </a:r>
          </a:p>
          <a:p>
            <a:pPr lvl="3"/>
            <a:r>
              <a:rPr lang="en-GB" sz="1800" dirty="0"/>
              <a:t> Learning to blend </a:t>
            </a:r>
          </a:p>
          <a:p>
            <a:pPr lvl="3"/>
            <a:r>
              <a:rPr lang="en-GB" sz="1800" dirty="0"/>
              <a:t> Sounding out and blending green words</a:t>
            </a:r>
          </a:p>
          <a:p>
            <a:pPr lvl="3"/>
            <a:r>
              <a:rPr lang="en-GB" sz="1800" dirty="0"/>
              <a:t> Phonically decodable texts building fluency (Ditties and RWI storybooks) </a:t>
            </a:r>
          </a:p>
        </p:txBody>
      </p:sp>
    </p:spTree>
    <p:extLst>
      <p:ext uri="{BB962C8B-B14F-4D97-AF65-F5344CB8AC3E}">
        <p14:creationId xmlns:p14="http://schemas.microsoft.com/office/powerpoint/2010/main" val="41283596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Reception – </a:t>
            </a:r>
            <a:r>
              <a:rPr lang="en-GB" dirty="0" err="1"/>
              <a:t>RWi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8291" y="1678856"/>
            <a:ext cx="4741785" cy="4794194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Accurate sound pronunciation</a:t>
            </a:r>
          </a:p>
          <a:p>
            <a:endParaRPr lang="en-GB" dirty="0"/>
          </a:p>
          <a:p>
            <a:r>
              <a:rPr lang="en-GB" dirty="0"/>
              <a:t>Fundamental for the development of blending</a:t>
            </a:r>
          </a:p>
          <a:p>
            <a:endParaRPr lang="en-GB" dirty="0"/>
          </a:p>
          <a:p>
            <a:r>
              <a:rPr lang="en-GB" dirty="0"/>
              <a:t>Pure sounds – the unwanted ‘schwa’</a:t>
            </a:r>
          </a:p>
          <a:p>
            <a:endParaRPr lang="en-GB" dirty="0"/>
          </a:p>
          <a:p>
            <a:r>
              <a:rPr lang="en-GB" dirty="0"/>
              <a:t>Special friends – more than one letter making a sound (</a:t>
            </a:r>
            <a:r>
              <a:rPr lang="en-GB" dirty="0" err="1"/>
              <a:t>sh</a:t>
            </a:r>
            <a:r>
              <a:rPr lang="en-GB" dirty="0"/>
              <a:t>, </a:t>
            </a:r>
            <a:r>
              <a:rPr lang="en-GB" dirty="0" err="1"/>
              <a:t>ch</a:t>
            </a:r>
            <a:r>
              <a:rPr lang="en-GB" dirty="0"/>
              <a:t>, </a:t>
            </a:r>
            <a:r>
              <a:rPr lang="en-GB" dirty="0" err="1"/>
              <a:t>qu</a:t>
            </a:r>
            <a:r>
              <a:rPr lang="en-GB" dirty="0"/>
              <a:t>, </a:t>
            </a:r>
            <a:r>
              <a:rPr lang="en-GB" dirty="0" err="1"/>
              <a:t>igh</a:t>
            </a:r>
            <a:r>
              <a:rPr lang="en-GB" dirty="0"/>
              <a:t>)</a:t>
            </a:r>
          </a:p>
          <a:p>
            <a:endParaRPr lang="en-GB" dirty="0"/>
          </a:p>
          <a:p>
            <a:r>
              <a:rPr lang="en-GB" dirty="0"/>
              <a:t>Sound chart split into the types of sound – taught in a different, specific order (m, a, s, d, t are the first 5 sounds to support children to then blend words with these sounds in.)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3837" t="13381" r="27344" b="10339"/>
          <a:stretch/>
        </p:blipFill>
        <p:spPr>
          <a:xfrm>
            <a:off x="5370782" y="368357"/>
            <a:ext cx="6483927" cy="5698717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76E5FDA-B38C-4650-9AB8-3AC41EE4AC58}"/>
              </a:ext>
            </a:extLst>
          </p:cNvPr>
          <p:cNvSpPr txBox="1"/>
          <p:nvPr/>
        </p:nvSpPr>
        <p:spPr>
          <a:xfrm>
            <a:off x="5760107" y="6067074"/>
            <a:ext cx="609460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https://www.youtube.com/watch?v=KUbrJPAt65g</a:t>
            </a:r>
            <a:r>
              <a:rPr lang="en-GB" dirty="0"/>
              <a:t> – How to say the sounds accurately</a:t>
            </a:r>
          </a:p>
        </p:txBody>
      </p:sp>
    </p:spTree>
    <p:extLst>
      <p:ext uri="{BB962C8B-B14F-4D97-AF65-F5344CB8AC3E}">
        <p14:creationId xmlns:p14="http://schemas.microsoft.com/office/powerpoint/2010/main" val="24240355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Accurate Sounds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E1604C2-F42D-4835-A9D8-63F574491329}"/>
              </a:ext>
            </a:extLst>
          </p:cNvPr>
          <p:cNvSpPr txBox="1"/>
          <p:nvPr/>
        </p:nvSpPr>
        <p:spPr>
          <a:xfrm>
            <a:off x="1083733" y="1761666"/>
            <a:ext cx="6096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2"/>
              </a:rPr>
              <a:t>https://www.youtube.com/watch?v=yln6PpV1G1I</a:t>
            </a:r>
            <a:r>
              <a:rPr lang="en-GB" dirty="0"/>
              <a:t> – saying the sounds accurately - Video</a:t>
            </a:r>
          </a:p>
        </p:txBody>
      </p:sp>
    </p:spTree>
    <p:extLst>
      <p:ext uri="{BB962C8B-B14F-4D97-AF65-F5344CB8AC3E}">
        <p14:creationId xmlns:p14="http://schemas.microsoft.com/office/powerpoint/2010/main" val="26738771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Reception – </a:t>
            </a:r>
            <a:r>
              <a:rPr lang="en-GB" dirty="0" err="1"/>
              <a:t>RWi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Fred talk – initial sounds (b-b-ball), oral blending (h-a-t </a:t>
            </a:r>
            <a:r>
              <a:rPr lang="en-GB" u="sng" dirty="0"/>
              <a:t>hat</a:t>
            </a:r>
            <a:r>
              <a:rPr lang="en-GB" dirty="0"/>
              <a:t>)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/>
              <a:t>Fred fingers – pinching to spell, supported and modelled (“Hold up 3, pinch the sounds for dog, d-o-g) then moving onto asking children to identify how many sounds in a word to build independence with spelling.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Teaching the structure of a simple sentence including left to right, a capital letter, full stop and finger spaces for both reading and writing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851156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Reading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Daily story time – exploring core books, linked books and authors. </a:t>
            </a:r>
          </a:p>
          <a:p>
            <a:endParaRPr lang="en-GB" dirty="0"/>
          </a:p>
          <a:p>
            <a:r>
              <a:rPr lang="en-GB" dirty="0"/>
              <a:t>Building children’s awareness of story structure – beginning, middle and end. </a:t>
            </a:r>
          </a:p>
          <a:p>
            <a:endParaRPr lang="en-GB" dirty="0"/>
          </a:p>
          <a:p>
            <a:r>
              <a:rPr lang="en-GB" dirty="0"/>
              <a:t>Reading from left to right, and from top to bottom, and page sequencing. </a:t>
            </a:r>
          </a:p>
          <a:p>
            <a:endParaRPr lang="en-GB" dirty="0"/>
          </a:p>
          <a:p>
            <a:r>
              <a:rPr lang="en-GB" dirty="0"/>
              <a:t>Learning the names of different parts of a book, e.g. front cover, author etc. </a:t>
            </a:r>
          </a:p>
        </p:txBody>
      </p:sp>
    </p:spTree>
    <p:extLst>
      <p:ext uri="{BB962C8B-B14F-4D97-AF65-F5344CB8AC3E}">
        <p14:creationId xmlns:p14="http://schemas.microsoft.com/office/powerpoint/2010/main" val="412949565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Reading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24128" y="2084831"/>
            <a:ext cx="5833815" cy="4304093"/>
          </a:xfrm>
        </p:spPr>
        <p:txBody>
          <a:bodyPr>
            <a:normAutofit lnSpcReduction="10000"/>
          </a:bodyPr>
          <a:lstStyle/>
          <a:p>
            <a:r>
              <a:rPr lang="en-GB" b="1" dirty="0"/>
              <a:t>Core books </a:t>
            </a:r>
          </a:p>
          <a:p>
            <a:endParaRPr lang="en-GB" dirty="0"/>
          </a:p>
          <a:p>
            <a:r>
              <a:rPr lang="en-GB" dirty="0"/>
              <a:t>Developing a love of reading and enjoying stories.</a:t>
            </a:r>
          </a:p>
          <a:p>
            <a:endParaRPr lang="en-GB" dirty="0"/>
          </a:p>
          <a:p>
            <a:r>
              <a:rPr lang="en-GB" dirty="0"/>
              <a:t>Becoming familiar with our core books and building the ability to retell them to others.</a:t>
            </a:r>
          </a:p>
          <a:p>
            <a:r>
              <a:rPr lang="en-GB" dirty="0"/>
              <a:t> </a:t>
            </a:r>
          </a:p>
          <a:p>
            <a:r>
              <a:rPr lang="en-GB" dirty="0"/>
              <a:t>Engaging in stories using repetitive phrases, such as “</a:t>
            </a:r>
            <a:r>
              <a:rPr lang="en-GB" i="1" dirty="0"/>
              <a:t>we’re going on a bear hunt, we’re going to catch a big one…” </a:t>
            </a:r>
          </a:p>
          <a:p>
            <a:endParaRPr lang="en-GB" dirty="0"/>
          </a:p>
        </p:txBody>
      </p:sp>
      <p:pic>
        <p:nvPicPr>
          <p:cNvPr id="1026" name="Picture 2" descr="Pie Corbett's Reading Spine: Reception Pack A x 12">
            <a:extLst>
              <a:ext uri="{FF2B5EF4-FFF2-40B4-BE49-F238E27FC236}">
                <a16:creationId xmlns:a16="http://schemas.microsoft.com/office/drawing/2014/main" id="{54D45752-EA5E-4CFB-9425-59B8200EF2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5579" y="941295"/>
            <a:ext cx="5447629" cy="5447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51825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Reception  – Reading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24128" y="1572082"/>
            <a:ext cx="9720073" cy="482969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b="1" dirty="0"/>
              <a:t>Your child will have the following: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Reading book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1800" dirty="0">
                <a:highlight>
                  <a:srgbClr val="FFFF00"/>
                </a:highlight>
              </a:rPr>
              <a:t>Wordless books to begin with – explore prediction, inference and building story vocabulary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1800" dirty="0"/>
              <a:t>Sound blending books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1800" dirty="0"/>
              <a:t>Matched to their phonic ability (90% success)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1800" dirty="0"/>
              <a:t>Include decodable words and red words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1800" dirty="0"/>
              <a:t>Begin to build fluency and comprehension skills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1800" dirty="0"/>
              <a:t>Eventually will be sent home the book they have read in their reading sessions that week and an additional link text </a:t>
            </a:r>
            <a:endParaRPr lang="en-GB" dirty="0"/>
          </a:p>
          <a:p>
            <a:pPr marL="0" indent="0" algn="ctr">
              <a:buNone/>
            </a:pPr>
            <a:r>
              <a:rPr lang="en-GB" b="1" dirty="0"/>
              <a:t>We would expect you to read with your child at least 4 times a week and to sign their reading record. </a:t>
            </a:r>
          </a:p>
        </p:txBody>
      </p:sp>
    </p:spTree>
    <p:extLst>
      <p:ext uri="{BB962C8B-B14F-4D97-AF65-F5344CB8AC3E}">
        <p14:creationId xmlns:p14="http://schemas.microsoft.com/office/powerpoint/2010/main" val="41098029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can you support at home?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24128" y="2285999"/>
            <a:ext cx="9720073" cy="4441971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/>
          </a:p>
          <a:p>
            <a:r>
              <a:rPr lang="en-GB" dirty="0">
                <a:hlinkClick r:id="rId2"/>
              </a:rPr>
              <a:t>https://www.ruthmiskin.com/parentsandcarers/</a:t>
            </a:r>
            <a:r>
              <a:rPr lang="en-GB" dirty="0"/>
              <a:t> - Advice for parents including handwriting phrases and Fred talk games. </a:t>
            </a:r>
          </a:p>
          <a:p>
            <a:r>
              <a:rPr lang="en-GB" dirty="0">
                <a:hlinkClick r:id="rId3"/>
              </a:rPr>
              <a:t>https://www.youtube.com/channel/UCo7fbLgY2oA_cFCIg9GdxtQ</a:t>
            </a:r>
            <a:r>
              <a:rPr lang="en-GB" dirty="0"/>
              <a:t> - Ruth Miskin YouTube Channel</a:t>
            </a:r>
          </a:p>
        </p:txBody>
      </p:sp>
    </p:spTree>
    <p:extLst>
      <p:ext uri="{BB962C8B-B14F-4D97-AF65-F5344CB8AC3E}">
        <p14:creationId xmlns:p14="http://schemas.microsoft.com/office/powerpoint/2010/main" val="23367606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Reception  – supporting reading at home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24128" y="2286000"/>
            <a:ext cx="10089988" cy="40233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/>
              <a:t>Supporting Comprehension</a:t>
            </a:r>
            <a:endParaRPr lang="en-GB" dirty="0"/>
          </a:p>
          <a:p>
            <a:pPr lvl="2">
              <a:buFont typeface="Wingdings" panose="05000000000000000000" pitchFamily="2" charset="2"/>
              <a:buChar char="§"/>
            </a:pPr>
            <a:r>
              <a:rPr lang="en-GB" sz="1800" dirty="0"/>
              <a:t> Children to practise demonstrating an understanding of what has been read to them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en-GB" sz="1800" dirty="0"/>
              <a:t> Children to practise anticipating key events in stories. </a:t>
            </a:r>
          </a:p>
          <a:p>
            <a:pPr marL="128016" lvl="1" indent="0">
              <a:buNone/>
            </a:pPr>
            <a:endParaRPr lang="en-GB" sz="2200" dirty="0"/>
          </a:p>
          <a:p>
            <a:pPr marL="0" indent="0">
              <a:buNone/>
            </a:pPr>
            <a:r>
              <a:rPr lang="en-GB" b="1" dirty="0"/>
              <a:t>Supporting Word Reading</a:t>
            </a:r>
            <a:r>
              <a:rPr lang="en-GB" dirty="0"/>
              <a:t>	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en-GB" sz="1800" dirty="0"/>
              <a:t> Children to practise reading aloud simple sentences and books, including decodable words and red words. 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en-GB" sz="1800" dirty="0"/>
              <a:t> Children to re-read books to build up their confidence in word reading, their fluency and their understanding and enjoyment.</a:t>
            </a:r>
          </a:p>
        </p:txBody>
      </p:sp>
    </p:spTree>
    <p:extLst>
      <p:ext uri="{BB962C8B-B14F-4D97-AF65-F5344CB8AC3E}">
        <p14:creationId xmlns:p14="http://schemas.microsoft.com/office/powerpoint/2010/main" val="28756664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Reception  – Supporting reading at home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24128" y="1787235"/>
            <a:ext cx="9720073" cy="4829695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Reading is not just listening to your child read, it is also the valuable conversations about what is happening in the book, talking about; how characters are feeling, characters actions, making predictions about what might happen next and why.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0" indent="0">
              <a:buNone/>
            </a:pPr>
            <a:r>
              <a:rPr lang="en-GB" dirty="0"/>
              <a:t>Decoding, comprehension, predicting and reasoning are all skills </a:t>
            </a:r>
            <a:r>
              <a:rPr lang="en-GB" dirty="0">
                <a:sym typeface="Wingdings" panose="05000000000000000000" pitchFamily="2" charset="2"/>
              </a:rPr>
              <a:t>that will make your child a better and more confident reader!  </a:t>
            </a:r>
          </a:p>
        </p:txBody>
      </p:sp>
    </p:spTree>
    <p:extLst>
      <p:ext uri="{BB962C8B-B14F-4D97-AF65-F5344CB8AC3E}">
        <p14:creationId xmlns:p14="http://schemas.microsoft.com/office/powerpoint/2010/main" val="167523227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Every FRIDAY after OCTOBER half term…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Come and read with your child(ren)</a:t>
            </a:r>
          </a:p>
          <a:p>
            <a:r>
              <a:rPr lang="en-GB" dirty="0"/>
              <a:t>8.45-9.00am</a:t>
            </a:r>
          </a:p>
        </p:txBody>
      </p:sp>
      <p:pic>
        <p:nvPicPr>
          <p:cNvPr id="2050" name="Picture 2" descr="Adults and Children Worldwide “Read for the Record” | Institute of Museum  and Library Servic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269" y="1728301"/>
            <a:ext cx="6888811" cy="4581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273942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TAKE AWAY THREE THINGS…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PRACTISE PHONICS SOUNDS (not letter names)</a:t>
            </a:r>
          </a:p>
          <a:p>
            <a:endParaRPr lang="en-GB" dirty="0"/>
          </a:p>
          <a:p>
            <a:r>
              <a:rPr lang="en-GB" dirty="0"/>
              <a:t>READ </a:t>
            </a:r>
            <a:r>
              <a:rPr lang="en-GB" b="1" dirty="0"/>
              <a:t>TO</a:t>
            </a:r>
            <a:r>
              <a:rPr lang="en-GB" dirty="0"/>
              <a:t> YOUR CHILD </a:t>
            </a:r>
          </a:p>
          <a:p>
            <a:endParaRPr lang="en-GB" dirty="0"/>
          </a:p>
          <a:p>
            <a:r>
              <a:rPr lang="en-GB" dirty="0"/>
              <a:t>READ </a:t>
            </a:r>
            <a:r>
              <a:rPr lang="en-GB" b="1" dirty="0"/>
              <a:t>WITH</a:t>
            </a:r>
            <a:r>
              <a:rPr lang="en-GB" dirty="0"/>
              <a:t> YOUR CHILD</a:t>
            </a:r>
          </a:p>
        </p:txBody>
      </p:sp>
    </p:spTree>
    <p:extLst>
      <p:ext uri="{BB962C8B-B14F-4D97-AF65-F5344CB8AC3E}">
        <p14:creationId xmlns:p14="http://schemas.microsoft.com/office/powerpoint/2010/main" val="362856992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Please ask questions 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9330342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1927</TotalTime>
  <Words>1126</Words>
  <Application>Microsoft Office PowerPoint</Application>
  <PresentationFormat>Widescreen</PresentationFormat>
  <Paragraphs>126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7" baseType="lpstr">
      <vt:lpstr>Arial</vt:lpstr>
      <vt:lpstr>Arial</vt:lpstr>
      <vt:lpstr>Tw Cen MT</vt:lpstr>
      <vt:lpstr>Tw Cen MT Condensed</vt:lpstr>
      <vt:lpstr>Wingdings</vt:lpstr>
      <vt:lpstr>Wingdings 3</vt:lpstr>
      <vt:lpstr>Integral</vt:lpstr>
      <vt:lpstr>George street Early reading workshop  </vt:lpstr>
      <vt:lpstr>PowerPoint Presentation</vt:lpstr>
      <vt:lpstr>Today WE WILL COVER…</vt:lpstr>
      <vt:lpstr>Read WRITE INC…</vt:lpstr>
      <vt:lpstr>What is phonics?</vt:lpstr>
      <vt:lpstr>Nursery – RWi</vt:lpstr>
      <vt:lpstr>Reception  – RWi</vt:lpstr>
      <vt:lpstr>Reception – RWi</vt:lpstr>
      <vt:lpstr>Reception – RWi</vt:lpstr>
      <vt:lpstr>Accurate Sounds</vt:lpstr>
      <vt:lpstr>Reception – RWi</vt:lpstr>
      <vt:lpstr>Reading </vt:lpstr>
      <vt:lpstr>Reading </vt:lpstr>
      <vt:lpstr>Reception  – Reading </vt:lpstr>
      <vt:lpstr>How can you support at home?</vt:lpstr>
      <vt:lpstr>Reception  – supporting reading at home</vt:lpstr>
      <vt:lpstr>Reception  – Supporting reading at home</vt:lpstr>
      <vt:lpstr>Every FRIDAY after OCTOBER half term…</vt:lpstr>
      <vt:lpstr>TAKE AWAY THREE THINGS…</vt:lpstr>
      <vt:lpstr>Please ask questions </vt:lpstr>
    </vt:vector>
  </TitlesOfParts>
  <Company>HfL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Early reading</dc:title>
  <dc:creator>AHughes</dc:creator>
  <cp:lastModifiedBy>Admin</cp:lastModifiedBy>
  <cp:revision>48</cp:revision>
  <dcterms:created xsi:type="dcterms:W3CDTF">2021-10-08T06:57:38Z</dcterms:created>
  <dcterms:modified xsi:type="dcterms:W3CDTF">2025-09-25T12:25:37Z</dcterms:modified>
</cp:coreProperties>
</file>