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8" r:id="rId3"/>
    <p:sldId id="257" r:id="rId4"/>
    <p:sldId id="258" r:id="rId5"/>
    <p:sldId id="259" r:id="rId6"/>
    <p:sldId id="261" r:id="rId7"/>
    <p:sldId id="260" r:id="rId8"/>
    <p:sldId id="262" r:id="rId9"/>
    <p:sldId id="263" r:id="rId10"/>
    <p:sldId id="264" r:id="rId11"/>
    <p:sldId id="265" r:id="rId12"/>
    <p:sldId id="266" r:id="rId13"/>
    <p:sldId id="267"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6" d="100"/>
          <a:sy n="76" d="100"/>
        </p:scale>
        <p:origin x="296"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FE9738-DD94-49CB-A2C2-5BD249EC7262}"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GB"/>
        </a:p>
      </dgm:t>
    </dgm:pt>
    <dgm:pt modelId="{8ACBABAE-2FE4-4915-93F1-DF0B755FBE72}">
      <dgm:prSet phldrT="[Text]"/>
      <dgm:spPr/>
      <dgm:t>
        <a:bodyPr/>
        <a:lstStyle/>
        <a:p>
          <a:r>
            <a:rPr lang="en-GB" dirty="0"/>
            <a:t>The Test</a:t>
          </a:r>
        </a:p>
      </dgm:t>
    </dgm:pt>
    <dgm:pt modelId="{5E3691C3-16E1-414A-9B1C-EA4310032968}" type="parTrans" cxnId="{F4BBDB30-526C-4F4C-A140-C2AC90E6F68D}">
      <dgm:prSet/>
      <dgm:spPr/>
      <dgm:t>
        <a:bodyPr/>
        <a:lstStyle/>
        <a:p>
          <a:endParaRPr lang="en-GB"/>
        </a:p>
      </dgm:t>
    </dgm:pt>
    <dgm:pt modelId="{66BD159B-31C0-47B7-B808-E50D371E23F7}" type="sibTrans" cxnId="{F4BBDB30-526C-4F4C-A140-C2AC90E6F68D}">
      <dgm:prSet/>
      <dgm:spPr/>
      <dgm:t>
        <a:bodyPr/>
        <a:lstStyle/>
        <a:p>
          <a:endParaRPr lang="en-GB"/>
        </a:p>
      </dgm:t>
    </dgm:pt>
    <dgm:pt modelId="{883C8CBE-DE02-4D73-9744-7ADAD87044BD}">
      <dgm:prSet phldrT="[Text]"/>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GB" dirty="0"/>
            <a:t>A raw score (number of correct answers)</a:t>
          </a:r>
        </a:p>
      </dgm:t>
    </dgm:pt>
    <dgm:pt modelId="{45DF6AC5-4032-4A23-BA46-B40C4A3AA8B2}" type="parTrans" cxnId="{4B6071DA-7F6C-44A6-9C19-FEC2A98E3D5C}">
      <dgm:prSet/>
      <dgm:spPr/>
      <dgm:t>
        <a:bodyPr/>
        <a:lstStyle/>
        <a:p>
          <a:endParaRPr lang="en-GB"/>
        </a:p>
      </dgm:t>
    </dgm:pt>
    <dgm:pt modelId="{1BD1BB26-8AFF-4D64-84D8-3B06287ADEDE}" type="sibTrans" cxnId="{4B6071DA-7F6C-44A6-9C19-FEC2A98E3D5C}">
      <dgm:prSet/>
      <dgm:spPr/>
      <dgm:t>
        <a:bodyPr/>
        <a:lstStyle/>
        <a:p>
          <a:endParaRPr lang="en-GB"/>
        </a:p>
      </dgm:t>
    </dgm:pt>
    <dgm:pt modelId="{558A359F-0801-4BE6-90D4-E8514F5AEBE1}">
      <dgm:prSet phldrT="[Text]"/>
      <dgm:spPr/>
      <dgm:t>
        <a:bodyPr/>
        <a:lstStyle/>
        <a:p>
          <a:r>
            <a:rPr lang="en-GB" dirty="0"/>
            <a:t>Scaled score</a:t>
          </a:r>
        </a:p>
      </dgm:t>
    </dgm:pt>
    <dgm:pt modelId="{AA6E8130-DD02-4207-8AF3-986BAAFC50FB}" type="parTrans" cxnId="{D909394D-61F3-4211-8D19-C2EE1EF9A54F}">
      <dgm:prSet/>
      <dgm:spPr/>
      <dgm:t>
        <a:bodyPr/>
        <a:lstStyle/>
        <a:p>
          <a:endParaRPr lang="en-GB"/>
        </a:p>
      </dgm:t>
    </dgm:pt>
    <dgm:pt modelId="{7988F9F3-7118-460D-8FAD-91083627161D}" type="sibTrans" cxnId="{D909394D-61F3-4211-8D19-C2EE1EF9A54F}">
      <dgm:prSet/>
      <dgm:spPr/>
      <dgm:t>
        <a:bodyPr/>
        <a:lstStyle/>
        <a:p>
          <a:endParaRPr lang="en-GB"/>
        </a:p>
      </dgm:t>
    </dgm:pt>
    <dgm:pt modelId="{01010930-2BB4-42D3-8917-59BFC1A78092}">
      <dgm:prSet phldrT="[Text]"/>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GB" dirty="0"/>
            <a:t>Once all children’s results are in nationally, their raw score is converted into a scaled score.</a:t>
          </a:r>
        </a:p>
        <a:p>
          <a:pPr marL="285750" lvl="1" indent="0" defTabSz="1377950">
            <a:lnSpc>
              <a:spcPct val="90000"/>
            </a:lnSpc>
            <a:spcBef>
              <a:spcPct val="0"/>
            </a:spcBef>
            <a:spcAft>
              <a:spcPct val="15000"/>
            </a:spcAft>
            <a:buNone/>
          </a:pPr>
          <a:endParaRPr lang="en-GB" dirty="0"/>
        </a:p>
      </dgm:t>
    </dgm:pt>
    <dgm:pt modelId="{C6BC0073-9AC5-40CC-BE6F-273D6D473C81}" type="parTrans" cxnId="{F50EB370-1725-4AAF-95DE-13FDF52D832C}">
      <dgm:prSet/>
      <dgm:spPr/>
      <dgm:t>
        <a:bodyPr/>
        <a:lstStyle/>
        <a:p>
          <a:endParaRPr lang="en-GB"/>
        </a:p>
      </dgm:t>
    </dgm:pt>
    <dgm:pt modelId="{2705037B-E1C0-4BEB-86F0-1E9F2EE18252}" type="sibTrans" cxnId="{F50EB370-1725-4AAF-95DE-13FDF52D832C}">
      <dgm:prSet/>
      <dgm:spPr/>
      <dgm:t>
        <a:bodyPr/>
        <a:lstStyle/>
        <a:p>
          <a:endParaRPr lang="en-GB"/>
        </a:p>
      </dgm:t>
    </dgm:pt>
    <dgm:pt modelId="{D08F7AD5-1BD8-4658-849B-826555D73795}">
      <dgm:prSet phldrT="[Text]"/>
      <dgm:spPr/>
      <dgm:t>
        <a:bodyPr/>
        <a:lstStyle/>
        <a:p>
          <a:r>
            <a:rPr lang="en-GB" dirty="0"/>
            <a:t>What’s reported?</a:t>
          </a:r>
        </a:p>
      </dgm:t>
    </dgm:pt>
    <dgm:pt modelId="{0266BA43-DFA9-4F92-8D09-899395BEC5CE}" type="parTrans" cxnId="{08B4AFA0-46EF-4734-801E-3B0D79196598}">
      <dgm:prSet/>
      <dgm:spPr/>
      <dgm:t>
        <a:bodyPr/>
        <a:lstStyle/>
        <a:p>
          <a:endParaRPr lang="en-GB"/>
        </a:p>
      </dgm:t>
    </dgm:pt>
    <dgm:pt modelId="{40525666-E57E-4026-9C3F-259E36EA7DB9}" type="sibTrans" cxnId="{08B4AFA0-46EF-4734-801E-3B0D79196598}">
      <dgm:prSet/>
      <dgm:spPr/>
      <dgm:t>
        <a:bodyPr/>
        <a:lstStyle/>
        <a:p>
          <a:endParaRPr lang="en-GB"/>
        </a:p>
      </dgm:t>
    </dgm:pt>
    <dgm:pt modelId="{B09C095D-C61A-4806-9389-34590AB6E690}">
      <dgm:prSet phldrT="[Text]"/>
      <dgm:spPr/>
      <dgm:t>
        <a:bodyPr/>
        <a:lstStyle/>
        <a:p>
          <a:r>
            <a:rPr lang="en-GB" dirty="0"/>
            <a:t>Your child’s SATs raw score, scaled score, school and national average scaled score and teacher assessment for science and writing. </a:t>
          </a:r>
        </a:p>
      </dgm:t>
    </dgm:pt>
    <dgm:pt modelId="{6A2357A0-DA9F-411F-9CDF-DE45A0E29758}" type="parTrans" cxnId="{82AEF32C-B3CA-4FAE-A51C-17698523E9DD}">
      <dgm:prSet/>
      <dgm:spPr/>
      <dgm:t>
        <a:bodyPr/>
        <a:lstStyle/>
        <a:p>
          <a:endParaRPr lang="en-GB"/>
        </a:p>
      </dgm:t>
    </dgm:pt>
    <dgm:pt modelId="{121EC14E-9344-496E-8CFF-C9882A76EFA9}" type="sibTrans" cxnId="{82AEF32C-B3CA-4FAE-A51C-17698523E9DD}">
      <dgm:prSet/>
      <dgm:spPr/>
      <dgm:t>
        <a:bodyPr/>
        <a:lstStyle/>
        <a:p>
          <a:endParaRPr lang="en-GB"/>
        </a:p>
      </dgm:t>
    </dgm:pt>
    <dgm:pt modelId="{A6F982B1-D05E-41DD-80A3-F6C08CA20C2E}" type="pres">
      <dgm:prSet presAssocID="{C9FE9738-DD94-49CB-A2C2-5BD249EC7262}" presName="linearFlow" presStyleCnt="0">
        <dgm:presLayoutVars>
          <dgm:dir/>
          <dgm:animLvl val="lvl"/>
          <dgm:resizeHandles val="exact"/>
        </dgm:presLayoutVars>
      </dgm:prSet>
      <dgm:spPr/>
    </dgm:pt>
    <dgm:pt modelId="{9CAF3140-49AD-4F0C-BBAA-C61A65E2E983}" type="pres">
      <dgm:prSet presAssocID="{8ACBABAE-2FE4-4915-93F1-DF0B755FBE72}" presName="composite" presStyleCnt="0"/>
      <dgm:spPr/>
    </dgm:pt>
    <dgm:pt modelId="{C275333C-238A-4890-9A3B-C9EAA3F70388}" type="pres">
      <dgm:prSet presAssocID="{8ACBABAE-2FE4-4915-93F1-DF0B755FBE72}" presName="parentText" presStyleLbl="alignNode1" presStyleIdx="0" presStyleCnt="3">
        <dgm:presLayoutVars>
          <dgm:chMax val="1"/>
          <dgm:bulletEnabled val="1"/>
        </dgm:presLayoutVars>
      </dgm:prSet>
      <dgm:spPr/>
    </dgm:pt>
    <dgm:pt modelId="{00F94FB7-C3F0-4F32-9AA2-AF2A48749CD7}" type="pres">
      <dgm:prSet presAssocID="{8ACBABAE-2FE4-4915-93F1-DF0B755FBE72}" presName="descendantText" presStyleLbl="alignAcc1" presStyleIdx="0" presStyleCnt="3">
        <dgm:presLayoutVars>
          <dgm:bulletEnabled val="1"/>
        </dgm:presLayoutVars>
      </dgm:prSet>
      <dgm:spPr/>
    </dgm:pt>
    <dgm:pt modelId="{C9E103E0-F815-4191-AE70-B55DE38C11FF}" type="pres">
      <dgm:prSet presAssocID="{66BD159B-31C0-47B7-B808-E50D371E23F7}" presName="sp" presStyleCnt="0"/>
      <dgm:spPr/>
    </dgm:pt>
    <dgm:pt modelId="{936C061C-5140-4AA2-863F-1F57FD53C629}" type="pres">
      <dgm:prSet presAssocID="{558A359F-0801-4BE6-90D4-E8514F5AEBE1}" presName="composite" presStyleCnt="0"/>
      <dgm:spPr/>
    </dgm:pt>
    <dgm:pt modelId="{F3F59CC3-4A4F-4DEE-88CF-CB586F1AC6FE}" type="pres">
      <dgm:prSet presAssocID="{558A359F-0801-4BE6-90D4-E8514F5AEBE1}" presName="parentText" presStyleLbl="alignNode1" presStyleIdx="1" presStyleCnt="3">
        <dgm:presLayoutVars>
          <dgm:chMax val="1"/>
          <dgm:bulletEnabled val="1"/>
        </dgm:presLayoutVars>
      </dgm:prSet>
      <dgm:spPr/>
    </dgm:pt>
    <dgm:pt modelId="{7A74F85A-D10D-4FE9-8877-1002591236B2}" type="pres">
      <dgm:prSet presAssocID="{558A359F-0801-4BE6-90D4-E8514F5AEBE1}" presName="descendantText" presStyleLbl="alignAcc1" presStyleIdx="1" presStyleCnt="3">
        <dgm:presLayoutVars>
          <dgm:bulletEnabled val="1"/>
        </dgm:presLayoutVars>
      </dgm:prSet>
      <dgm:spPr/>
    </dgm:pt>
    <dgm:pt modelId="{2AFB928F-B4A9-4711-BDD0-E1766818EDE4}" type="pres">
      <dgm:prSet presAssocID="{7988F9F3-7118-460D-8FAD-91083627161D}" presName="sp" presStyleCnt="0"/>
      <dgm:spPr/>
    </dgm:pt>
    <dgm:pt modelId="{5356A95D-BFCF-4353-BD43-EBC9F2877A7B}" type="pres">
      <dgm:prSet presAssocID="{D08F7AD5-1BD8-4658-849B-826555D73795}" presName="composite" presStyleCnt="0"/>
      <dgm:spPr/>
    </dgm:pt>
    <dgm:pt modelId="{DDADA662-293B-4E4C-928D-93A491DE1B48}" type="pres">
      <dgm:prSet presAssocID="{D08F7AD5-1BD8-4658-849B-826555D73795}" presName="parentText" presStyleLbl="alignNode1" presStyleIdx="2" presStyleCnt="3">
        <dgm:presLayoutVars>
          <dgm:chMax val="1"/>
          <dgm:bulletEnabled val="1"/>
        </dgm:presLayoutVars>
      </dgm:prSet>
      <dgm:spPr/>
    </dgm:pt>
    <dgm:pt modelId="{C5F57A2E-3E3A-4695-8750-8ACEB6841756}" type="pres">
      <dgm:prSet presAssocID="{D08F7AD5-1BD8-4658-849B-826555D73795}" presName="descendantText" presStyleLbl="alignAcc1" presStyleIdx="2" presStyleCnt="3" custLinFactNeighborX="0" custLinFactNeighborY="-1776">
        <dgm:presLayoutVars>
          <dgm:bulletEnabled val="1"/>
        </dgm:presLayoutVars>
      </dgm:prSet>
      <dgm:spPr/>
    </dgm:pt>
  </dgm:ptLst>
  <dgm:cxnLst>
    <dgm:cxn modelId="{E6622015-923E-4CB8-ADD3-24AE879ED7DC}" type="presOf" srcId="{D08F7AD5-1BD8-4658-849B-826555D73795}" destId="{DDADA662-293B-4E4C-928D-93A491DE1B48}" srcOrd="0" destOrd="0" presId="urn:microsoft.com/office/officeart/2005/8/layout/chevron2"/>
    <dgm:cxn modelId="{16FF6418-9DE1-46F3-A9C6-40BBCB65D66E}" type="presOf" srcId="{B09C095D-C61A-4806-9389-34590AB6E690}" destId="{C5F57A2E-3E3A-4695-8750-8ACEB6841756}" srcOrd="0" destOrd="0" presId="urn:microsoft.com/office/officeart/2005/8/layout/chevron2"/>
    <dgm:cxn modelId="{211A8C2C-AC00-4011-AA1B-27109E54E18A}" type="presOf" srcId="{01010930-2BB4-42D3-8917-59BFC1A78092}" destId="{7A74F85A-D10D-4FE9-8877-1002591236B2}" srcOrd="0" destOrd="0" presId="urn:microsoft.com/office/officeart/2005/8/layout/chevron2"/>
    <dgm:cxn modelId="{82AEF32C-B3CA-4FAE-A51C-17698523E9DD}" srcId="{D08F7AD5-1BD8-4658-849B-826555D73795}" destId="{B09C095D-C61A-4806-9389-34590AB6E690}" srcOrd="0" destOrd="0" parTransId="{6A2357A0-DA9F-411F-9CDF-DE45A0E29758}" sibTransId="{121EC14E-9344-496E-8CFF-C9882A76EFA9}"/>
    <dgm:cxn modelId="{5693D22D-CFFA-4001-99F4-1CE4FB5A5B37}" type="presOf" srcId="{8ACBABAE-2FE4-4915-93F1-DF0B755FBE72}" destId="{C275333C-238A-4890-9A3B-C9EAA3F70388}" srcOrd="0" destOrd="0" presId="urn:microsoft.com/office/officeart/2005/8/layout/chevron2"/>
    <dgm:cxn modelId="{F4BBDB30-526C-4F4C-A140-C2AC90E6F68D}" srcId="{C9FE9738-DD94-49CB-A2C2-5BD249EC7262}" destId="{8ACBABAE-2FE4-4915-93F1-DF0B755FBE72}" srcOrd="0" destOrd="0" parTransId="{5E3691C3-16E1-414A-9B1C-EA4310032968}" sibTransId="{66BD159B-31C0-47B7-B808-E50D371E23F7}"/>
    <dgm:cxn modelId="{D909394D-61F3-4211-8D19-C2EE1EF9A54F}" srcId="{C9FE9738-DD94-49CB-A2C2-5BD249EC7262}" destId="{558A359F-0801-4BE6-90D4-E8514F5AEBE1}" srcOrd="1" destOrd="0" parTransId="{AA6E8130-DD02-4207-8AF3-986BAAFC50FB}" sibTransId="{7988F9F3-7118-460D-8FAD-91083627161D}"/>
    <dgm:cxn modelId="{AE93FE4D-25C0-4AB0-925A-ADF1F6DA4F36}" type="presOf" srcId="{558A359F-0801-4BE6-90D4-E8514F5AEBE1}" destId="{F3F59CC3-4A4F-4DEE-88CF-CB586F1AC6FE}" srcOrd="0" destOrd="0" presId="urn:microsoft.com/office/officeart/2005/8/layout/chevron2"/>
    <dgm:cxn modelId="{F50EB370-1725-4AAF-95DE-13FDF52D832C}" srcId="{558A359F-0801-4BE6-90D4-E8514F5AEBE1}" destId="{01010930-2BB4-42D3-8917-59BFC1A78092}" srcOrd="0" destOrd="0" parTransId="{C6BC0073-9AC5-40CC-BE6F-273D6D473C81}" sibTransId="{2705037B-E1C0-4BEB-86F0-1E9F2EE18252}"/>
    <dgm:cxn modelId="{08B4AFA0-46EF-4734-801E-3B0D79196598}" srcId="{C9FE9738-DD94-49CB-A2C2-5BD249EC7262}" destId="{D08F7AD5-1BD8-4658-849B-826555D73795}" srcOrd="2" destOrd="0" parTransId="{0266BA43-DFA9-4F92-8D09-899395BEC5CE}" sibTransId="{40525666-E57E-4026-9C3F-259E36EA7DB9}"/>
    <dgm:cxn modelId="{8BD843B1-BFD3-460D-94F2-279671FC46EB}" type="presOf" srcId="{883C8CBE-DE02-4D73-9744-7ADAD87044BD}" destId="{00F94FB7-C3F0-4F32-9AA2-AF2A48749CD7}" srcOrd="0" destOrd="0" presId="urn:microsoft.com/office/officeart/2005/8/layout/chevron2"/>
    <dgm:cxn modelId="{976965D1-BE6B-42F9-86A4-CA46D3834525}" type="presOf" srcId="{C9FE9738-DD94-49CB-A2C2-5BD249EC7262}" destId="{A6F982B1-D05E-41DD-80A3-F6C08CA20C2E}" srcOrd="0" destOrd="0" presId="urn:microsoft.com/office/officeart/2005/8/layout/chevron2"/>
    <dgm:cxn modelId="{4B6071DA-7F6C-44A6-9C19-FEC2A98E3D5C}" srcId="{8ACBABAE-2FE4-4915-93F1-DF0B755FBE72}" destId="{883C8CBE-DE02-4D73-9744-7ADAD87044BD}" srcOrd="0" destOrd="0" parTransId="{45DF6AC5-4032-4A23-BA46-B40C4A3AA8B2}" sibTransId="{1BD1BB26-8AFF-4D64-84D8-3B06287ADEDE}"/>
    <dgm:cxn modelId="{3F89495C-C7F5-4BEA-9511-D714145237F3}" type="presParOf" srcId="{A6F982B1-D05E-41DD-80A3-F6C08CA20C2E}" destId="{9CAF3140-49AD-4F0C-BBAA-C61A65E2E983}" srcOrd="0" destOrd="0" presId="urn:microsoft.com/office/officeart/2005/8/layout/chevron2"/>
    <dgm:cxn modelId="{10E19E9C-B7FB-4EB5-9BC2-6A5EE07E5D2D}" type="presParOf" srcId="{9CAF3140-49AD-4F0C-BBAA-C61A65E2E983}" destId="{C275333C-238A-4890-9A3B-C9EAA3F70388}" srcOrd="0" destOrd="0" presId="urn:microsoft.com/office/officeart/2005/8/layout/chevron2"/>
    <dgm:cxn modelId="{FDFB2807-600A-49AD-B3DE-37A7CC8E696E}" type="presParOf" srcId="{9CAF3140-49AD-4F0C-BBAA-C61A65E2E983}" destId="{00F94FB7-C3F0-4F32-9AA2-AF2A48749CD7}" srcOrd="1" destOrd="0" presId="urn:microsoft.com/office/officeart/2005/8/layout/chevron2"/>
    <dgm:cxn modelId="{7FFFA11F-6D61-4C1A-A1F7-74F650890704}" type="presParOf" srcId="{A6F982B1-D05E-41DD-80A3-F6C08CA20C2E}" destId="{C9E103E0-F815-4191-AE70-B55DE38C11FF}" srcOrd="1" destOrd="0" presId="urn:microsoft.com/office/officeart/2005/8/layout/chevron2"/>
    <dgm:cxn modelId="{E197C3BB-BD66-4553-8B9C-A43B5D5BE1C1}" type="presParOf" srcId="{A6F982B1-D05E-41DD-80A3-F6C08CA20C2E}" destId="{936C061C-5140-4AA2-863F-1F57FD53C629}" srcOrd="2" destOrd="0" presId="urn:microsoft.com/office/officeart/2005/8/layout/chevron2"/>
    <dgm:cxn modelId="{9DD1DFE9-84E4-4870-AFE7-ADAC71E00F22}" type="presParOf" srcId="{936C061C-5140-4AA2-863F-1F57FD53C629}" destId="{F3F59CC3-4A4F-4DEE-88CF-CB586F1AC6FE}" srcOrd="0" destOrd="0" presId="urn:microsoft.com/office/officeart/2005/8/layout/chevron2"/>
    <dgm:cxn modelId="{7B57057B-AA53-4FAC-BFC1-B68E0973E30F}" type="presParOf" srcId="{936C061C-5140-4AA2-863F-1F57FD53C629}" destId="{7A74F85A-D10D-4FE9-8877-1002591236B2}" srcOrd="1" destOrd="0" presId="urn:microsoft.com/office/officeart/2005/8/layout/chevron2"/>
    <dgm:cxn modelId="{267D03E6-95C1-41C4-BA2F-8BEB90372A30}" type="presParOf" srcId="{A6F982B1-D05E-41DD-80A3-F6C08CA20C2E}" destId="{2AFB928F-B4A9-4711-BDD0-E1766818EDE4}" srcOrd="3" destOrd="0" presId="urn:microsoft.com/office/officeart/2005/8/layout/chevron2"/>
    <dgm:cxn modelId="{CA58FD9B-AFDF-4D7E-9D25-9C27A7627EA7}" type="presParOf" srcId="{A6F982B1-D05E-41DD-80A3-F6C08CA20C2E}" destId="{5356A95D-BFCF-4353-BD43-EBC9F2877A7B}" srcOrd="4" destOrd="0" presId="urn:microsoft.com/office/officeart/2005/8/layout/chevron2"/>
    <dgm:cxn modelId="{8A9845A0-E1E2-4479-8486-4125E2D08F59}" type="presParOf" srcId="{5356A95D-BFCF-4353-BD43-EBC9F2877A7B}" destId="{DDADA662-293B-4E4C-928D-93A491DE1B48}" srcOrd="0" destOrd="0" presId="urn:microsoft.com/office/officeart/2005/8/layout/chevron2"/>
    <dgm:cxn modelId="{1A014547-5260-4762-9423-E7A194246225}" type="presParOf" srcId="{5356A95D-BFCF-4353-BD43-EBC9F2877A7B}" destId="{C5F57A2E-3E3A-4695-8750-8ACEB6841756}"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75333C-238A-4890-9A3B-C9EAA3F70388}">
      <dsp:nvSpPr>
        <dsp:cNvPr id="0" name=""/>
        <dsp:cNvSpPr/>
      </dsp:nvSpPr>
      <dsp:spPr>
        <a:xfrm rot="5400000">
          <a:off x="-282207" y="283476"/>
          <a:ext cx="1881381" cy="1316967"/>
        </a:xfrm>
        <a:prstGeom prst="chevron">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GB" sz="2100" kern="1200" dirty="0"/>
            <a:t>The Test</a:t>
          </a:r>
        </a:p>
      </dsp:txBody>
      <dsp:txXfrm rot="-5400000">
        <a:off x="1" y="659753"/>
        <a:ext cx="1316967" cy="564414"/>
      </dsp:txXfrm>
    </dsp:sp>
    <dsp:sp modelId="{00F94FB7-C3F0-4F32-9AA2-AF2A48749CD7}">
      <dsp:nvSpPr>
        <dsp:cNvPr id="0" name=""/>
        <dsp:cNvSpPr/>
      </dsp:nvSpPr>
      <dsp:spPr>
        <a:xfrm rot="5400000">
          <a:off x="5448666" y="-4130429"/>
          <a:ext cx="1222898" cy="9486295"/>
        </a:xfrm>
        <a:prstGeom prst="round2Same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84912" tIns="16510" rIns="16510" bIns="1651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en-GB" sz="2600" kern="1200" dirty="0"/>
            <a:t>A raw score (number of correct answers)</a:t>
          </a:r>
        </a:p>
      </dsp:txBody>
      <dsp:txXfrm rot="-5400000">
        <a:off x="1316968" y="60966"/>
        <a:ext cx="9426598" cy="1103504"/>
      </dsp:txXfrm>
    </dsp:sp>
    <dsp:sp modelId="{F3F59CC3-4A4F-4DEE-88CF-CB586F1AC6FE}">
      <dsp:nvSpPr>
        <dsp:cNvPr id="0" name=""/>
        <dsp:cNvSpPr/>
      </dsp:nvSpPr>
      <dsp:spPr>
        <a:xfrm rot="5400000">
          <a:off x="-282207" y="1973394"/>
          <a:ext cx="1881381" cy="1316967"/>
        </a:xfrm>
        <a:prstGeom prst="chevron">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GB" sz="2100" kern="1200" dirty="0"/>
            <a:t>Scaled score</a:t>
          </a:r>
        </a:p>
      </dsp:txBody>
      <dsp:txXfrm rot="-5400000">
        <a:off x="1" y="2349671"/>
        <a:ext cx="1316967" cy="564414"/>
      </dsp:txXfrm>
    </dsp:sp>
    <dsp:sp modelId="{7A74F85A-D10D-4FE9-8877-1002591236B2}">
      <dsp:nvSpPr>
        <dsp:cNvPr id="0" name=""/>
        <dsp:cNvSpPr/>
      </dsp:nvSpPr>
      <dsp:spPr>
        <a:xfrm rot="5400000">
          <a:off x="5448666" y="-2440511"/>
          <a:ext cx="1222898" cy="9486295"/>
        </a:xfrm>
        <a:prstGeom prst="round2Same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84912" tIns="16510" rIns="16510" bIns="1651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en-GB" sz="2600" kern="1200" dirty="0"/>
            <a:t>Once all children’s results are in nationally, their raw score is converted into a scaled score.</a:t>
          </a:r>
        </a:p>
        <a:p>
          <a:pPr marL="285750" lvl="1" indent="0" algn="l" defTabSz="1377950">
            <a:lnSpc>
              <a:spcPct val="90000"/>
            </a:lnSpc>
            <a:spcBef>
              <a:spcPct val="0"/>
            </a:spcBef>
            <a:spcAft>
              <a:spcPct val="15000"/>
            </a:spcAft>
            <a:buNone/>
          </a:pPr>
          <a:endParaRPr lang="en-GB" sz="2600" kern="1200" dirty="0"/>
        </a:p>
      </dsp:txBody>
      <dsp:txXfrm rot="-5400000">
        <a:off x="1316968" y="1750884"/>
        <a:ext cx="9426598" cy="1103504"/>
      </dsp:txXfrm>
    </dsp:sp>
    <dsp:sp modelId="{DDADA662-293B-4E4C-928D-93A491DE1B48}">
      <dsp:nvSpPr>
        <dsp:cNvPr id="0" name=""/>
        <dsp:cNvSpPr/>
      </dsp:nvSpPr>
      <dsp:spPr>
        <a:xfrm rot="5400000">
          <a:off x="-282207" y="3663312"/>
          <a:ext cx="1881381" cy="1316967"/>
        </a:xfrm>
        <a:prstGeom prst="chevron">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GB" sz="2100" kern="1200" dirty="0"/>
            <a:t>What’s reported?</a:t>
          </a:r>
        </a:p>
      </dsp:txBody>
      <dsp:txXfrm rot="-5400000">
        <a:off x="1" y="4039589"/>
        <a:ext cx="1316967" cy="564414"/>
      </dsp:txXfrm>
    </dsp:sp>
    <dsp:sp modelId="{C5F57A2E-3E3A-4695-8750-8ACEB6841756}">
      <dsp:nvSpPr>
        <dsp:cNvPr id="0" name=""/>
        <dsp:cNvSpPr/>
      </dsp:nvSpPr>
      <dsp:spPr>
        <a:xfrm rot="5400000">
          <a:off x="5448666" y="-772312"/>
          <a:ext cx="1222898" cy="9486295"/>
        </a:xfrm>
        <a:prstGeom prst="round2Same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84912" tIns="16510" rIns="16510" bIns="16510" numCol="1" spcCol="1270" anchor="ctr" anchorCtr="0">
          <a:noAutofit/>
        </a:bodyPr>
        <a:lstStyle/>
        <a:p>
          <a:pPr marL="228600" lvl="1" indent="-228600" algn="l" defTabSz="1155700">
            <a:lnSpc>
              <a:spcPct val="90000"/>
            </a:lnSpc>
            <a:spcBef>
              <a:spcPct val="0"/>
            </a:spcBef>
            <a:spcAft>
              <a:spcPct val="15000"/>
            </a:spcAft>
            <a:buChar char="•"/>
          </a:pPr>
          <a:r>
            <a:rPr lang="en-GB" sz="2600" kern="1200" dirty="0"/>
            <a:t>Your child’s SATs raw score, scaled score, school and national average scaled score and teacher assessment for science and writing. </a:t>
          </a:r>
        </a:p>
      </dsp:txBody>
      <dsp:txXfrm rot="-5400000">
        <a:off x="1316968" y="3419083"/>
        <a:ext cx="9426598" cy="1103504"/>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6AD6EE87-EBD5-4F12-A48A-63ACA297AC8F}" type="datetimeFigureOut">
              <a:rPr lang="en-US" dirty="0"/>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D3794B-289A-4A80-97D7-111025398D45}" type="datetimeFigureOut">
              <a:rPr lang="en-US" dirty="0"/>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A61015F-7CC6-4D0A-9D87-873EA4C304CC}" type="datetimeFigureOut">
              <a:rPr lang="en-US" dirty="0"/>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3C6A301-0538-44EC-B09D-202E1042A48B}" type="datetimeFigureOut">
              <a:rPr lang="en-US" dirty="0"/>
              <a:t>3/3/2026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789574A-8875-45EF-8EA2-3CAA0F7ABC4C}" type="datetimeFigureOut">
              <a:rPr lang="en-US" dirty="0"/>
              <a:t>3/3/2026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7EF4D4C-5367-4C26-9E2B-D8088D7FCA81}" type="datetimeFigureOut">
              <a:rPr lang="en-US" dirty="0"/>
              <a:t>3/3/2026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E91E96-98B0-4413-9547-46F3504108EF}" type="datetimeFigureOut">
              <a:rPr lang="en-US" dirty="0"/>
              <a:t>3/3/2026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5C68B11-C5A8-448C-8CE9-B1A273C79CFC}" type="datetimeFigureOut">
              <a:rPr lang="en-US" dirty="0"/>
              <a:t>3/3/2026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7616CA0-919D-4A49-9C8A-62FDFB3A5183}" type="datetimeFigureOut">
              <a:rPr lang="en-US" dirty="0"/>
              <a:t>3/3/2026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dirty="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D73815-2707-4475-8F1A-B873CB631BB4}" type="datetimeFigureOut">
              <a:rPr lang="en-US" dirty="0"/>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A4AFB99-0EAB-4182-AFF8-E214C82A68F6}" type="datetimeFigureOut">
              <a:rPr lang="en-US" dirty="0"/>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90298CD5-6C1E-4009-B41F-6DF62E31D3BE}" type="datetimeFigureOut">
              <a:rPr lang="en-US" dirty="0"/>
              <a:pPr/>
              <a:t>3/3/2026</a:t>
            </a:fld>
            <a:endParaRPr lang="en-US" dirty="0"/>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dirty="0"/>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4FAB73BC-B049-4115-A692-8D63A059BFB8}" type="slidenum">
              <a:rPr lang="en-US" dirty="0"/>
              <a:pPr/>
              <a:t>‹#›</a:t>
            </a:fld>
            <a:endParaRPr lang="en-US" dirty="0"/>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8" r:id="rId10"/>
    <p:sldLayoutId id="2147483659"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Year 6 SATs information evening</a:t>
            </a:r>
          </a:p>
        </p:txBody>
      </p:sp>
      <p:sp>
        <p:nvSpPr>
          <p:cNvPr id="3" name="Subtitle 2"/>
          <p:cNvSpPr>
            <a:spLocks noGrp="1"/>
          </p:cNvSpPr>
          <p:nvPr>
            <p:ph type="subTitle" idx="1"/>
          </p:nvPr>
        </p:nvSpPr>
        <p:spPr>
          <a:xfrm>
            <a:off x="8787864" y="4960137"/>
            <a:ext cx="3023135" cy="1463040"/>
          </a:xfrm>
        </p:spPr>
        <p:txBody>
          <a:bodyPr/>
          <a:lstStyle/>
          <a:p>
            <a:r>
              <a:rPr lang="en-GB"/>
              <a:t>Wednesday </a:t>
            </a:r>
            <a:r>
              <a:rPr lang="en-GB" dirty="0"/>
              <a:t>4</a:t>
            </a:r>
            <a:r>
              <a:rPr lang="en-GB" baseline="30000" dirty="0"/>
              <a:t>th</a:t>
            </a:r>
            <a:r>
              <a:rPr lang="en-GB" dirty="0"/>
              <a:t> </a:t>
            </a:r>
            <a:r>
              <a:rPr lang="en-GB"/>
              <a:t>March 2026</a:t>
            </a:r>
            <a:endParaRPr lang="en-GB" dirty="0"/>
          </a:p>
        </p:txBody>
      </p:sp>
    </p:spTree>
    <p:extLst>
      <p:ext uri="{BB962C8B-B14F-4D97-AF65-F5344CB8AC3E}">
        <p14:creationId xmlns:p14="http://schemas.microsoft.com/office/powerpoint/2010/main" val="24522116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0C1067-F896-4BED-BA58-3A36B8F8C3FA}"/>
              </a:ext>
            </a:extLst>
          </p:cNvPr>
          <p:cNvSpPr>
            <a:spLocks noGrp="1"/>
          </p:cNvSpPr>
          <p:nvPr>
            <p:ph type="title"/>
          </p:nvPr>
        </p:nvSpPr>
        <p:spPr>
          <a:xfrm>
            <a:off x="1024128" y="500549"/>
            <a:ext cx="9720072" cy="1499616"/>
          </a:xfrm>
        </p:spPr>
        <p:txBody>
          <a:bodyPr/>
          <a:lstStyle/>
          <a:p>
            <a:r>
              <a:rPr lang="en-GB" dirty="0"/>
              <a:t>LAST Year’s outcomes</a:t>
            </a:r>
          </a:p>
        </p:txBody>
      </p:sp>
      <p:pic>
        <p:nvPicPr>
          <p:cNvPr id="5" name="Picture 4">
            <a:extLst>
              <a:ext uri="{FF2B5EF4-FFF2-40B4-BE49-F238E27FC236}">
                <a16:creationId xmlns:a16="http://schemas.microsoft.com/office/drawing/2014/main" id="{AA4847E7-9AEB-475D-A4B6-5C2EC7F368E5}"/>
              </a:ext>
            </a:extLst>
          </p:cNvPr>
          <p:cNvPicPr>
            <a:picLocks noChangeAspect="1"/>
          </p:cNvPicPr>
          <p:nvPr/>
        </p:nvPicPr>
        <p:blipFill rotWithShape="1">
          <a:blip r:embed="rId2"/>
          <a:srcRect r="35336"/>
          <a:stretch/>
        </p:blipFill>
        <p:spPr>
          <a:xfrm>
            <a:off x="7420761" y="441780"/>
            <a:ext cx="4266525" cy="5677192"/>
          </a:xfrm>
          <a:prstGeom prst="rect">
            <a:avLst/>
          </a:prstGeom>
        </p:spPr>
      </p:pic>
    </p:spTree>
    <p:extLst>
      <p:ext uri="{BB962C8B-B14F-4D97-AF65-F5344CB8AC3E}">
        <p14:creationId xmlns:p14="http://schemas.microsoft.com/office/powerpoint/2010/main" val="441141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79802"/>
            <a:ext cx="9720072" cy="1499616"/>
          </a:xfrm>
        </p:spPr>
        <p:txBody>
          <a:bodyPr/>
          <a:lstStyle/>
          <a:p>
            <a:r>
              <a:rPr lang="en-GB" dirty="0"/>
              <a:t>Why do children sit </a:t>
            </a:r>
            <a:r>
              <a:rPr lang="en-GB" dirty="0" err="1"/>
              <a:t>sats</a:t>
            </a:r>
            <a:r>
              <a:rPr lang="en-GB" dirty="0"/>
              <a:t> tests?</a:t>
            </a:r>
          </a:p>
        </p:txBody>
      </p:sp>
      <p:sp>
        <p:nvSpPr>
          <p:cNvPr id="3" name="Content Placeholder 2"/>
          <p:cNvSpPr>
            <a:spLocks noGrp="1"/>
          </p:cNvSpPr>
          <p:nvPr>
            <p:ph idx="1"/>
          </p:nvPr>
        </p:nvSpPr>
        <p:spPr>
          <a:xfrm>
            <a:off x="1024128" y="1062182"/>
            <a:ext cx="10742999" cy="5449453"/>
          </a:xfrm>
        </p:spPr>
        <p:txBody>
          <a:bodyPr>
            <a:normAutofit fontScale="92500" lnSpcReduction="20000"/>
          </a:bodyPr>
          <a:lstStyle/>
          <a:p>
            <a:pPr>
              <a:buFont typeface="Wingdings" panose="05000000000000000000" pitchFamily="2" charset="2"/>
              <a:buChar char="§"/>
            </a:pPr>
            <a:r>
              <a:rPr lang="en-GB" sz="2400" dirty="0"/>
              <a:t>SATs are currently compulsory for all children in Year 6. Ultimately, they are used to measure the individual child’s attainment and progress in their time at primary school</a:t>
            </a:r>
          </a:p>
          <a:p>
            <a:pPr marL="0" indent="0">
              <a:buNone/>
            </a:pPr>
            <a:endParaRPr lang="en-GB" sz="2400" dirty="0"/>
          </a:p>
          <a:p>
            <a:pPr>
              <a:buFont typeface="Wingdings" panose="05000000000000000000" pitchFamily="2" charset="2"/>
              <a:buChar char="§"/>
            </a:pPr>
            <a:r>
              <a:rPr lang="en-GB" sz="2400" dirty="0"/>
              <a:t>It is very much for the child. It might sound hard to believe, but by the time they sit the tests, most children want to do them! They are so eager to try their best and show off all that they have learnt in their time here. </a:t>
            </a:r>
          </a:p>
          <a:p>
            <a:pPr marL="0" indent="0">
              <a:buNone/>
            </a:pPr>
            <a:r>
              <a:rPr lang="en-GB" sz="2400" dirty="0"/>
              <a:t> </a:t>
            </a:r>
          </a:p>
          <a:p>
            <a:pPr>
              <a:buFont typeface="Wingdings" panose="05000000000000000000" pitchFamily="2" charset="2"/>
              <a:buChar char="§"/>
            </a:pPr>
            <a:r>
              <a:rPr lang="en-GB" sz="2400" dirty="0"/>
              <a:t> They are also very important for measuring the effectiveness of a school – they are one way of measuring a whole cohort’s progress to see how far they have brought the children in their learning. School data is then compared to county and national data too. </a:t>
            </a:r>
          </a:p>
          <a:p>
            <a:pPr>
              <a:buFont typeface="Wingdings" panose="05000000000000000000" pitchFamily="2" charset="2"/>
              <a:buChar char="§"/>
            </a:pPr>
            <a:endParaRPr lang="en-GB" sz="2400" dirty="0"/>
          </a:p>
          <a:p>
            <a:pPr>
              <a:buFont typeface="Wingdings" panose="05000000000000000000" pitchFamily="2" charset="2"/>
              <a:buChar char="§"/>
            </a:pPr>
            <a:r>
              <a:rPr lang="en-GB" sz="2400" dirty="0"/>
              <a:t> SATs can help parents gauge the progress that their child is making academically. </a:t>
            </a:r>
            <a:br>
              <a:rPr lang="en-GB" sz="2400" dirty="0"/>
            </a:br>
            <a:endParaRPr lang="en-GB" sz="2400" dirty="0"/>
          </a:p>
          <a:p>
            <a:pPr>
              <a:buFont typeface="Wingdings" panose="05000000000000000000" pitchFamily="2" charset="2"/>
              <a:buChar char="§"/>
            </a:pPr>
            <a:r>
              <a:rPr lang="en-GB" sz="2400" dirty="0"/>
              <a:t>Secondary schools look at Year 6 SATs results, along with Year 7 CAT exams as part of the decision process when grouping students into sets or streams. GCSE trajectories can be based on end of KS2 data. </a:t>
            </a:r>
          </a:p>
          <a:p>
            <a:pPr>
              <a:buFont typeface="Wingdings" panose="05000000000000000000" pitchFamily="2" charset="2"/>
              <a:buChar char="§"/>
            </a:pPr>
            <a:endParaRPr lang="en-GB" sz="2400" dirty="0"/>
          </a:p>
          <a:p>
            <a:pPr>
              <a:buFont typeface="Wingdings" panose="05000000000000000000" pitchFamily="2" charset="2"/>
              <a:buChar char="§"/>
            </a:pPr>
            <a:endParaRPr lang="en-GB" dirty="0"/>
          </a:p>
        </p:txBody>
      </p:sp>
    </p:spTree>
    <p:extLst>
      <p:ext uri="{BB962C8B-B14F-4D97-AF65-F5344CB8AC3E}">
        <p14:creationId xmlns:p14="http://schemas.microsoft.com/office/powerpoint/2010/main" val="23957045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9" y="0"/>
            <a:ext cx="9720072" cy="1499616"/>
          </a:xfrm>
        </p:spPr>
        <p:txBody>
          <a:bodyPr/>
          <a:lstStyle/>
          <a:p>
            <a:r>
              <a:rPr lang="en-GB" dirty="0"/>
              <a:t>Preparation and support</a:t>
            </a:r>
          </a:p>
        </p:txBody>
      </p:sp>
      <p:sp>
        <p:nvSpPr>
          <p:cNvPr id="3" name="Content Placeholder 2"/>
          <p:cNvSpPr>
            <a:spLocks noGrp="1"/>
          </p:cNvSpPr>
          <p:nvPr>
            <p:ph idx="1"/>
          </p:nvPr>
        </p:nvSpPr>
        <p:spPr>
          <a:xfrm>
            <a:off x="1024129" y="1080655"/>
            <a:ext cx="10585981" cy="5708072"/>
          </a:xfrm>
        </p:spPr>
        <p:txBody>
          <a:bodyPr>
            <a:normAutofit fontScale="92500" lnSpcReduction="10000"/>
          </a:bodyPr>
          <a:lstStyle/>
          <a:p>
            <a:pPr>
              <a:lnSpc>
                <a:spcPct val="100000"/>
              </a:lnSpc>
              <a:spcBef>
                <a:spcPts val="0"/>
              </a:spcBef>
              <a:spcAft>
                <a:spcPts val="0"/>
              </a:spcAft>
              <a:buClrTx/>
              <a:buSzTx/>
              <a:buFont typeface="Wingdings" panose="05000000000000000000" pitchFamily="2" charset="2"/>
              <a:buChar char="§"/>
              <a:defRPr/>
            </a:pPr>
            <a:r>
              <a:rPr lang="en-GB" sz="2400" dirty="0"/>
              <a:t> The SATs test skills and the knowledge gained not only from Year 6, but throughout the entirety of primary school. Less than 50% of the content on the SATs papers come from units studied in Year 6, with the remaining content coming from their Year 5, 4 and 3 learning. </a:t>
            </a:r>
            <a:br>
              <a:rPr lang="en-GB" sz="2400" dirty="0"/>
            </a:br>
            <a:endParaRPr lang="en-GB" sz="2400" dirty="0"/>
          </a:p>
          <a:p>
            <a:pPr>
              <a:lnSpc>
                <a:spcPct val="100000"/>
              </a:lnSpc>
              <a:spcBef>
                <a:spcPts val="0"/>
              </a:spcBef>
              <a:spcAft>
                <a:spcPts val="0"/>
              </a:spcAft>
              <a:buClrTx/>
              <a:buSzTx/>
              <a:buFont typeface="Wingdings" panose="05000000000000000000" pitchFamily="2" charset="2"/>
              <a:buChar char="§"/>
              <a:defRPr/>
            </a:pPr>
            <a:r>
              <a:rPr lang="en-GB" sz="2400" dirty="0"/>
              <a:t> By revising and consolidating the curriculum in Year 6 – we can make sure gaps are filled and really secure their knowledge, not just for SATs, but for their secondary education too.</a:t>
            </a:r>
            <a:br>
              <a:rPr lang="en-GB" sz="2400" dirty="0"/>
            </a:br>
            <a:endParaRPr lang="en-GB" sz="2400" dirty="0"/>
          </a:p>
          <a:p>
            <a:pPr>
              <a:lnSpc>
                <a:spcPct val="100000"/>
              </a:lnSpc>
              <a:spcBef>
                <a:spcPts val="0"/>
              </a:spcBef>
              <a:spcAft>
                <a:spcPts val="0"/>
              </a:spcAft>
              <a:buClrTx/>
              <a:buSzTx/>
              <a:buFont typeface="Wingdings" panose="05000000000000000000" pitchFamily="2" charset="2"/>
              <a:buChar char="§"/>
              <a:defRPr/>
            </a:pPr>
            <a:r>
              <a:rPr lang="en-GB" sz="2400" dirty="0"/>
              <a:t> We regularly re-visit key number practise and skills.</a:t>
            </a:r>
            <a:br>
              <a:rPr lang="en-GB" sz="2400" dirty="0"/>
            </a:br>
            <a:endParaRPr lang="en-GB" dirty="0"/>
          </a:p>
          <a:p>
            <a:pPr>
              <a:buFont typeface="Wingdings" panose="05000000000000000000" pitchFamily="2" charset="2"/>
              <a:buChar char="§"/>
            </a:pPr>
            <a:r>
              <a:rPr lang="en-GB" dirty="0"/>
              <a:t> SATs style homework is set weekly. Hopefully you have all now seen the CGP revision books that have come home. This exposes them to the style of questions they will have in SATs papers. </a:t>
            </a:r>
            <a:br>
              <a:rPr lang="en-GB" dirty="0"/>
            </a:br>
            <a:endParaRPr lang="en-GB" dirty="0"/>
          </a:p>
          <a:p>
            <a:pPr>
              <a:buFont typeface="Wingdings" panose="05000000000000000000" pitchFamily="2" charset="2"/>
              <a:buChar char="§"/>
            </a:pPr>
            <a:r>
              <a:rPr lang="en-GB" dirty="0"/>
              <a:t> Practice tests - All practice tests allow us to identify gaps in their learning which inform our teaching, booster and intervention groups.</a:t>
            </a:r>
            <a:br>
              <a:rPr lang="en-GB" dirty="0"/>
            </a:br>
            <a:endParaRPr lang="en-GB" dirty="0"/>
          </a:p>
          <a:p>
            <a:pPr>
              <a:buFont typeface="Wingdings" panose="05000000000000000000" pitchFamily="2" charset="2"/>
              <a:buChar char="§"/>
            </a:pPr>
            <a:r>
              <a:rPr lang="en-GB" dirty="0"/>
              <a:t> The Mock SATs week give children the opportunity to experience proper exam conditions and know how the week will run. By the time the real SATs come, children will know what to expect and will hopefully feel calm. </a:t>
            </a:r>
          </a:p>
          <a:p>
            <a:pPr marL="0" indent="0">
              <a:buNone/>
            </a:pPr>
            <a:endParaRPr lang="en-GB" dirty="0"/>
          </a:p>
          <a:p>
            <a:endParaRPr lang="en-GB" dirty="0"/>
          </a:p>
        </p:txBody>
      </p:sp>
    </p:spTree>
    <p:extLst>
      <p:ext uri="{BB962C8B-B14F-4D97-AF65-F5344CB8AC3E}">
        <p14:creationId xmlns:p14="http://schemas.microsoft.com/office/powerpoint/2010/main" val="8298420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291" y="-181402"/>
            <a:ext cx="9720072" cy="1499616"/>
          </a:xfrm>
        </p:spPr>
        <p:txBody>
          <a:bodyPr/>
          <a:lstStyle/>
          <a:p>
            <a:r>
              <a:rPr lang="en-GB" dirty="0"/>
              <a:t>SATs week</a:t>
            </a:r>
          </a:p>
        </p:txBody>
      </p:sp>
      <p:sp>
        <p:nvSpPr>
          <p:cNvPr id="5" name="TextBox 4"/>
          <p:cNvSpPr txBox="1"/>
          <p:nvPr/>
        </p:nvSpPr>
        <p:spPr>
          <a:xfrm>
            <a:off x="841168" y="773908"/>
            <a:ext cx="3865056" cy="5940088"/>
          </a:xfrm>
          <a:prstGeom prst="rect">
            <a:avLst/>
          </a:prstGeom>
          <a:noFill/>
        </p:spPr>
        <p:txBody>
          <a:bodyPr wrap="square" rtlCol="0">
            <a:spAutoFit/>
          </a:bodyPr>
          <a:lstStyle/>
          <a:p>
            <a:r>
              <a:rPr lang="en-GB" sz="2000" dirty="0"/>
              <a:t>In SATs week, all children will be invited to come in to school from 8am for breakfast, which is provided by the school.</a:t>
            </a:r>
            <a:br>
              <a:rPr lang="en-GB" sz="2000" dirty="0"/>
            </a:br>
            <a:endParaRPr lang="en-GB" sz="2000" dirty="0"/>
          </a:p>
          <a:p>
            <a:r>
              <a:rPr lang="en-GB" sz="2000" dirty="0"/>
              <a:t>These are NOT booster sessions and children will be offered breakfast and time to catch up with their friends in a relaxed environment before the tests start.</a:t>
            </a:r>
            <a:br>
              <a:rPr lang="en-GB" sz="2000" dirty="0"/>
            </a:br>
            <a:endParaRPr lang="en-GB" sz="2000" dirty="0"/>
          </a:p>
          <a:p>
            <a:r>
              <a:rPr lang="en-GB" sz="2000" dirty="0"/>
              <a:t>This is optional however, children who have attended these in the past have found that they prepare them well for the day ahead. </a:t>
            </a:r>
          </a:p>
          <a:p>
            <a:endParaRPr lang="en-GB" sz="2000" dirty="0"/>
          </a:p>
          <a:p>
            <a:r>
              <a:rPr lang="en-GB" sz="2000" dirty="0"/>
              <a:t>If your child is unwell on the morning of an exam, please call the school as soon as possible. </a:t>
            </a:r>
          </a:p>
        </p:txBody>
      </p:sp>
      <p:pic>
        <p:nvPicPr>
          <p:cNvPr id="8" name="Picture 7">
            <a:extLst>
              <a:ext uri="{FF2B5EF4-FFF2-40B4-BE49-F238E27FC236}">
                <a16:creationId xmlns:a16="http://schemas.microsoft.com/office/drawing/2014/main" id="{A75A3683-566E-400D-86C0-B490752B2285}"/>
              </a:ext>
            </a:extLst>
          </p:cNvPr>
          <p:cNvPicPr>
            <a:picLocks noChangeAspect="1"/>
          </p:cNvPicPr>
          <p:nvPr/>
        </p:nvPicPr>
        <p:blipFill>
          <a:blip r:embed="rId2"/>
          <a:stretch>
            <a:fillRect/>
          </a:stretch>
        </p:blipFill>
        <p:spPr>
          <a:xfrm>
            <a:off x="5319704" y="1438558"/>
            <a:ext cx="6774556" cy="4610789"/>
          </a:xfrm>
          <a:prstGeom prst="rect">
            <a:avLst/>
          </a:prstGeom>
        </p:spPr>
      </p:pic>
    </p:spTree>
    <p:extLst>
      <p:ext uri="{BB962C8B-B14F-4D97-AF65-F5344CB8AC3E}">
        <p14:creationId xmlns:p14="http://schemas.microsoft.com/office/powerpoint/2010/main" val="425016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Spelling, punctuation and grammar (</a:t>
            </a:r>
            <a:r>
              <a:rPr lang="en-GB" dirty="0" err="1"/>
              <a:t>SPAg</a:t>
            </a:r>
            <a:r>
              <a:rPr lang="en-GB" dirty="0"/>
              <a:t>)</a:t>
            </a:r>
          </a:p>
        </p:txBody>
      </p:sp>
      <p:sp>
        <p:nvSpPr>
          <p:cNvPr id="3" name="Content Placeholder 2"/>
          <p:cNvSpPr>
            <a:spLocks noGrp="1"/>
          </p:cNvSpPr>
          <p:nvPr>
            <p:ph idx="1"/>
          </p:nvPr>
        </p:nvSpPr>
        <p:spPr/>
        <p:txBody>
          <a:bodyPr/>
          <a:lstStyle/>
          <a:p>
            <a:pPr>
              <a:buFont typeface="Wingdings" panose="05000000000000000000" pitchFamily="2" charset="2"/>
              <a:buChar char="§"/>
            </a:pPr>
            <a:r>
              <a:rPr lang="en-GB" sz="2400" dirty="0"/>
              <a:t> Comprised of 2 tests – combined score </a:t>
            </a:r>
            <a:br>
              <a:rPr lang="en-GB" sz="2400" dirty="0"/>
            </a:br>
            <a:endParaRPr lang="en-GB" sz="2400" dirty="0"/>
          </a:p>
          <a:p>
            <a:pPr>
              <a:buFont typeface="Wingdings" panose="05000000000000000000" pitchFamily="2" charset="2"/>
              <a:buChar char="§"/>
            </a:pPr>
            <a:r>
              <a:rPr lang="en-GB" sz="2400" dirty="0"/>
              <a:t> Test 1 (45 minutes) measures their punctuation, spelling and grammar skills: terminology, word class, sentence types and structures (50 marks)</a:t>
            </a:r>
            <a:br>
              <a:rPr lang="en-GB" sz="2400" dirty="0"/>
            </a:br>
            <a:endParaRPr lang="en-GB" sz="2400" dirty="0"/>
          </a:p>
          <a:p>
            <a:pPr>
              <a:buFont typeface="Wingdings" panose="05000000000000000000" pitchFamily="2" charset="2"/>
              <a:buChar char="§"/>
            </a:pPr>
            <a:r>
              <a:rPr lang="en-GB" sz="2400" dirty="0"/>
              <a:t> Test 2 measures their ability to spell words using a variety of rules plus the ability to remember key exception words (20 marks)</a:t>
            </a:r>
          </a:p>
          <a:p>
            <a:endParaRPr lang="en-GB" dirty="0"/>
          </a:p>
        </p:txBody>
      </p:sp>
    </p:spTree>
    <p:extLst>
      <p:ext uri="{BB962C8B-B14F-4D97-AF65-F5344CB8AC3E}">
        <p14:creationId xmlns:p14="http://schemas.microsoft.com/office/powerpoint/2010/main" val="7852967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9" y="-107511"/>
            <a:ext cx="9720072" cy="1499616"/>
          </a:xfrm>
        </p:spPr>
        <p:txBody>
          <a:bodyPr/>
          <a:lstStyle/>
          <a:p>
            <a:r>
              <a:rPr lang="en-GB" dirty="0"/>
              <a:t>Reading</a:t>
            </a:r>
          </a:p>
        </p:txBody>
      </p:sp>
      <p:sp>
        <p:nvSpPr>
          <p:cNvPr id="3" name="Content Placeholder 2"/>
          <p:cNvSpPr>
            <a:spLocks noGrp="1"/>
          </p:cNvSpPr>
          <p:nvPr>
            <p:ph idx="1"/>
          </p:nvPr>
        </p:nvSpPr>
        <p:spPr>
          <a:xfrm>
            <a:off x="1024129" y="1062182"/>
            <a:ext cx="10576745" cy="5321069"/>
          </a:xfrm>
        </p:spPr>
        <p:txBody>
          <a:bodyPr/>
          <a:lstStyle/>
          <a:p>
            <a:pPr>
              <a:buFont typeface="Wingdings" panose="05000000000000000000" pitchFamily="2" charset="2"/>
              <a:buChar char="§"/>
            </a:pPr>
            <a:r>
              <a:rPr lang="en-GB" sz="2400" dirty="0"/>
              <a:t> 1 hour to complete the test</a:t>
            </a:r>
          </a:p>
          <a:p>
            <a:pPr>
              <a:buFont typeface="Wingdings" panose="05000000000000000000" pitchFamily="2" charset="2"/>
              <a:buChar char="§"/>
            </a:pPr>
            <a:r>
              <a:rPr lang="en-GB" sz="2400" dirty="0"/>
              <a:t> 3 texts, usually a range of fiction and non-fiction and occasionally a poetry text.</a:t>
            </a:r>
          </a:p>
          <a:p>
            <a:pPr>
              <a:buFont typeface="Wingdings" panose="05000000000000000000" pitchFamily="2" charset="2"/>
              <a:buChar char="§"/>
            </a:pPr>
            <a:r>
              <a:rPr lang="en-GB" sz="2400" dirty="0"/>
              <a:t> A set of questions (usually around 12) about each text</a:t>
            </a:r>
          </a:p>
          <a:p>
            <a:pPr>
              <a:buFont typeface="Wingdings" panose="05000000000000000000" pitchFamily="2" charset="2"/>
              <a:buChar char="§"/>
            </a:pPr>
            <a:r>
              <a:rPr lang="en-GB" sz="2400" dirty="0"/>
              <a:t> Not a memory test – the children can refer to the questions and text as much as they want.</a:t>
            </a:r>
          </a:p>
          <a:p>
            <a:pPr>
              <a:buFont typeface="Wingdings" panose="05000000000000000000" pitchFamily="2" charset="2"/>
              <a:buChar char="§"/>
            </a:pPr>
            <a:r>
              <a:rPr lang="en-GB" sz="2400" dirty="0"/>
              <a:t> Focus on understanding language style and vocabulary, retrieval of information and their comprehension through inference/deduction style questions.</a:t>
            </a:r>
          </a:p>
          <a:p>
            <a:pPr>
              <a:buFont typeface="Wingdings" panose="05000000000000000000" pitchFamily="2" charset="2"/>
              <a:buChar char="§"/>
            </a:pPr>
            <a:r>
              <a:rPr lang="en-GB" sz="2400" dirty="0"/>
              <a:t> Scored out of 50 – 1, 2 and 3 mark questions.</a:t>
            </a:r>
          </a:p>
          <a:p>
            <a:endParaRPr lang="en-GB" dirty="0"/>
          </a:p>
        </p:txBody>
      </p:sp>
    </p:spTree>
    <p:extLst>
      <p:ext uri="{BB962C8B-B14F-4D97-AF65-F5344CB8AC3E}">
        <p14:creationId xmlns:p14="http://schemas.microsoft.com/office/powerpoint/2010/main" val="31565001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Maths</a:t>
            </a:r>
          </a:p>
        </p:txBody>
      </p:sp>
      <p:sp>
        <p:nvSpPr>
          <p:cNvPr id="3" name="Content Placeholder 2"/>
          <p:cNvSpPr>
            <a:spLocks noGrp="1"/>
          </p:cNvSpPr>
          <p:nvPr>
            <p:ph idx="1"/>
          </p:nvPr>
        </p:nvSpPr>
        <p:spPr>
          <a:xfrm>
            <a:off x="1024128" y="1819564"/>
            <a:ext cx="10530563" cy="4489796"/>
          </a:xfrm>
        </p:spPr>
        <p:txBody>
          <a:bodyPr/>
          <a:lstStyle/>
          <a:p>
            <a:pPr>
              <a:buFont typeface="Wingdings" panose="05000000000000000000" pitchFamily="2" charset="2"/>
              <a:buChar char="§"/>
            </a:pPr>
            <a:r>
              <a:rPr lang="en-GB" sz="2400" dirty="0"/>
              <a:t> Comprised of 3 tests</a:t>
            </a:r>
          </a:p>
          <a:p>
            <a:pPr>
              <a:buFont typeface="Wingdings" panose="05000000000000000000" pitchFamily="2" charset="2"/>
              <a:buChar char="§"/>
            </a:pPr>
            <a:r>
              <a:rPr lang="en-GB" sz="2400" dirty="0"/>
              <a:t> Test 1 (30 minutes) Arithmetic </a:t>
            </a:r>
          </a:p>
          <a:p>
            <a:pPr>
              <a:buFont typeface="Wingdings" panose="05000000000000000000" pitchFamily="2" charset="2"/>
              <a:buChar char="§"/>
            </a:pPr>
            <a:r>
              <a:rPr lang="en-GB" sz="2400" dirty="0"/>
              <a:t> Not in context and a focus on number, fraction and percentages.</a:t>
            </a:r>
          </a:p>
          <a:p>
            <a:pPr>
              <a:buFont typeface="Wingdings" panose="05000000000000000000" pitchFamily="2" charset="2"/>
              <a:buChar char="§"/>
            </a:pPr>
            <a:r>
              <a:rPr lang="en-GB" sz="2400" dirty="0"/>
              <a:t> Encourage the children to use efficient methods</a:t>
            </a:r>
          </a:p>
          <a:p>
            <a:pPr>
              <a:buFont typeface="Wingdings" panose="05000000000000000000" pitchFamily="2" charset="2"/>
              <a:buChar char="§"/>
            </a:pPr>
            <a:r>
              <a:rPr lang="en-GB" sz="2400" dirty="0"/>
              <a:t> Test 2 and 3 (each 40 minutes) - Reasoning</a:t>
            </a:r>
          </a:p>
          <a:p>
            <a:pPr marL="388620" indent="-342900">
              <a:buFont typeface="Wingdings" panose="05000000000000000000" pitchFamily="2" charset="2"/>
              <a:buChar char="§"/>
            </a:pPr>
            <a:r>
              <a:rPr lang="en-GB" sz="2400" dirty="0"/>
              <a:t>Questions are in context or require a deeper level of understanding than just procedural mathematics. Number geometry, coordinates, fractions, decimals and percentages, angles, algebra are covered.</a:t>
            </a:r>
          </a:p>
          <a:p>
            <a:pPr>
              <a:buFont typeface="Wingdings" panose="05000000000000000000" pitchFamily="2" charset="2"/>
              <a:buChar char="§"/>
            </a:pPr>
            <a:endParaRPr lang="en-GB" dirty="0"/>
          </a:p>
        </p:txBody>
      </p:sp>
    </p:spTree>
    <p:extLst>
      <p:ext uri="{BB962C8B-B14F-4D97-AF65-F5344CB8AC3E}">
        <p14:creationId xmlns:p14="http://schemas.microsoft.com/office/powerpoint/2010/main" val="37172588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9" y="0"/>
            <a:ext cx="9720072" cy="1499616"/>
          </a:xfrm>
        </p:spPr>
        <p:txBody>
          <a:bodyPr/>
          <a:lstStyle/>
          <a:p>
            <a:r>
              <a:rPr lang="en-GB" dirty="0"/>
              <a:t>Results</a:t>
            </a:r>
          </a:p>
        </p:txBody>
      </p:sp>
      <p:graphicFrame>
        <p:nvGraphicFramePr>
          <p:cNvPr id="4" name="Content Placeholder 3"/>
          <p:cNvGraphicFramePr>
            <a:graphicFrameLocks/>
          </p:cNvGraphicFramePr>
          <p:nvPr>
            <p:extLst>
              <p:ext uri="{D42A27DB-BD31-4B8C-83A1-F6EECF244321}">
                <p14:modId xmlns:p14="http://schemas.microsoft.com/office/powerpoint/2010/main" val="657882407"/>
              </p:ext>
            </p:extLst>
          </p:nvPr>
        </p:nvGraphicFramePr>
        <p:xfrm>
          <a:off x="1167064" y="1137044"/>
          <a:ext cx="10803263" cy="52637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913472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70566"/>
            <a:ext cx="9720072" cy="1499616"/>
          </a:xfrm>
        </p:spPr>
        <p:txBody>
          <a:bodyPr/>
          <a:lstStyle/>
          <a:p>
            <a:r>
              <a:rPr lang="en-GB" dirty="0"/>
              <a:t>Scaled score</a:t>
            </a:r>
          </a:p>
        </p:txBody>
      </p:sp>
      <p:pic>
        <p:nvPicPr>
          <p:cNvPr id="4" name="Picture 3" descr="Screen Clipping"/>
          <p:cNvPicPr>
            <a:picLocks noChangeAspect="1"/>
          </p:cNvPicPr>
          <p:nvPr/>
        </p:nvPicPr>
        <p:blipFill rotWithShape="1">
          <a:blip r:embed="rId2">
            <a:extLst>
              <a:ext uri="{28A0092B-C50C-407E-A947-70E740481C1C}">
                <a14:useLocalDpi xmlns:a14="http://schemas.microsoft.com/office/drawing/2010/main" val="0"/>
              </a:ext>
            </a:extLst>
          </a:blip>
          <a:srcRect t="54663" b="943"/>
          <a:stretch/>
        </p:blipFill>
        <p:spPr>
          <a:xfrm>
            <a:off x="430706" y="2854912"/>
            <a:ext cx="11544760" cy="1644049"/>
          </a:xfrm>
          <a:prstGeom prst="rect">
            <a:avLst/>
          </a:prstGeom>
        </p:spPr>
      </p:pic>
      <p:sp>
        <p:nvSpPr>
          <p:cNvPr id="5" name="TextBox 4"/>
          <p:cNvSpPr txBox="1"/>
          <p:nvPr/>
        </p:nvSpPr>
        <p:spPr>
          <a:xfrm>
            <a:off x="4866072" y="990393"/>
            <a:ext cx="3279227" cy="1200329"/>
          </a:xfrm>
          <a:prstGeom prst="rect">
            <a:avLst/>
          </a:prstGeom>
          <a:noFill/>
        </p:spPr>
        <p:txBody>
          <a:bodyPr wrap="square" rtlCol="0">
            <a:spAutoFit/>
          </a:bodyPr>
          <a:lstStyle/>
          <a:p>
            <a:pPr algn="ctr"/>
            <a:r>
              <a:rPr lang="en-GB" dirty="0"/>
              <a:t>Child B</a:t>
            </a:r>
          </a:p>
          <a:p>
            <a:pPr algn="ctr"/>
            <a:r>
              <a:rPr lang="en-GB" dirty="0"/>
              <a:t>Raw score 26/50</a:t>
            </a:r>
          </a:p>
          <a:p>
            <a:pPr algn="ctr"/>
            <a:r>
              <a:rPr lang="en-GB" dirty="0"/>
              <a:t>Standardised score of 100</a:t>
            </a:r>
          </a:p>
          <a:p>
            <a:pPr algn="ctr"/>
            <a:r>
              <a:rPr lang="en-GB" dirty="0"/>
              <a:t>Met the expected standard</a:t>
            </a:r>
          </a:p>
        </p:txBody>
      </p:sp>
      <p:sp>
        <p:nvSpPr>
          <p:cNvPr id="6" name="TextBox 5"/>
          <p:cNvSpPr txBox="1"/>
          <p:nvPr/>
        </p:nvSpPr>
        <p:spPr>
          <a:xfrm>
            <a:off x="430706" y="990393"/>
            <a:ext cx="3673366" cy="1477328"/>
          </a:xfrm>
          <a:prstGeom prst="rect">
            <a:avLst/>
          </a:prstGeom>
          <a:noFill/>
        </p:spPr>
        <p:txBody>
          <a:bodyPr wrap="square" rtlCol="0">
            <a:spAutoFit/>
          </a:bodyPr>
          <a:lstStyle/>
          <a:p>
            <a:pPr algn="ctr"/>
            <a:r>
              <a:rPr lang="en-GB" u="sng" dirty="0"/>
              <a:t>Child A</a:t>
            </a:r>
          </a:p>
          <a:p>
            <a:pPr algn="ctr"/>
            <a:r>
              <a:rPr lang="en-GB" dirty="0"/>
              <a:t>Raw score 17/50</a:t>
            </a:r>
          </a:p>
          <a:p>
            <a:pPr algn="ctr"/>
            <a:r>
              <a:rPr lang="en-GB" dirty="0"/>
              <a:t>Standardised score of 93</a:t>
            </a:r>
          </a:p>
          <a:p>
            <a:pPr algn="ctr"/>
            <a:r>
              <a:rPr lang="en-GB" dirty="0"/>
              <a:t>Has not yet met the expected standard</a:t>
            </a:r>
          </a:p>
        </p:txBody>
      </p:sp>
      <p:sp>
        <p:nvSpPr>
          <p:cNvPr id="7" name="TextBox 6"/>
          <p:cNvSpPr txBox="1"/>
          <p:nvPr/>
        </p:nvSpPr>
        <p:spPr>
          <a:xfrm>
            <a:off x="8370865" y="781305"/>
            <a:ext cx="3673366" cy="1477328"/>
          </a:xfrm>
          <a:prstGeom prst="rect">
            <a:avLst/>
          </a:prstGeom>
          <a:noFill/>
        </p:spPr>
        <p:txBody>
          <a:bodyPr wrap="square" rtlCol="0">
            <a:spAutoFit/>
          </a:bodyPr>
          <a:lstStyle/>
          <a:p>
            <a:pPr algn="ctr"/>
            <a:r>
              <a:rPr lang="en-GB" dirty="0"/>
              <a:t>Child C</a:t>
            </a:r>
          </a:p>
          <a:p>
            <a:pPr algn="ctr"/>
            <a:r>
              <a:rPr lang="en-GB" dirty="0"/>
              <a:t>Raw score 42/50</a:t>
            </a:r>
          </a:p>
          <a:p>
            <a:pPr algn="ctr"/>
            <a:r>
              <a:rPr lang="en-GB" dirty="0"/>
              <a:t>Standardised score of 114</a:t>
            </a:r>
          </a:p>
          <a:p>
            <a:pPr algn="ctr"/>
            <a:r>
              <a:rPr lang="en-GB" dirty="0"/>
              <a:t>110 or over is classed as </a:t>
            </a:r>
          </a:p>
          <a:p>
            <a:pPr algn="ctr"/>
            <a:r>
              <a:rPr lang="en-GB" dirty="0"/>
              <a:t>‘Greater Depth’</a:t>
            </a:r>
          </a:p>
        </p:txBody>
      </p:sp>
      <p:sp>
        <p:nvSpPr>
          <p:cNvPr id="8" name="TextBox 7"/>
          <p:cNvSpPr txBox="1"/>
          <p:nvPr/>
        </p:nvSpPr>
        <p:spPr>
          <a:xfrm>
            <a:off x="628072" y="4647550"/>
            <a:ext cx="11347394" cy="2554545"/>
          </a:xfrm>
          <a:prstGeom prst="rect">
            <a:avLst/>
          </a:prstGeom>
          <a:noFill/>
        </p:spPr>
        <p:txBody>
          <a:bodyPr wrap="square" rtlCol="0">
            <a:spAutoFit/>
          </a:bodyPr>
          <a:lstStyle/>
          <a:p>
            <a:r>
              <a:rPr lang="en-GB" dirty="0"/>
              <a:t>Meeting the expected standard indicates that the child is in a good academic position to access the KS3 curriculum as their KS2 curriculum knowledge and understanding is at a good standard. </a:t>
            </a:r>
          </a:p>
          <a:p>
            <a:endParaRPr lang="en-GB" sz="1600" dirty="0"/>
          </a:p>
          <a:p>
            <a:r>
              <a:rPr lang="en-GB" dirty="0"/>
              <a:t>Of course, some children will not meet the expected standard so we will endeavour to get them as close to this as possible as we will focus on their progress.</a:t>
            </a:r>
          </a:p>
          <a:p>
            <a:endParaRPr lang="en-GB" dirty="0"/>
          </a:p>
          <a:p>
            <a:r>
              <a:rPr lang="en-GB" dirty="0"/>
              <a:t>Despite the SATs being in May, we still have two more months to prepare children for secondary school.</a:t>
            </a:r>
          </a:p>
          <a:p>
            <a:endParaRPr lang="en-GB" dirty="0"/>
          </a:p>
          <a:p>
            <a:endParaRPr lang="en-GB" dirty="0"/>
          </a:p>
        </p:txBody>
      </p:sp>
      <p:cxnSp>
        <p:nvCxnSpPr>
          <p:cNvPr id="10" name="Straight Arrow Connector 9"/>
          <p:cNvCxnSpPr/>
          <p:nvPr/>
        </p:nvCxnSpPr>
        <p:spPr>
          <a:xfrm>
            <a:off x="2909455" y="2258633"/>
            <a:ext cx="1194617" cy="71547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6719455" y="2173745"/>
            <a:ext cx="941319" cy="107793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9795512" y="2265770"/>
            <a:ext cx="948688" cy="985911"/>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45489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0"/>
            <a:ext cx="9720072" cy="1499616"/>
          </a:xfrm>
        </p:spPr>
        <p:txBody>
          <a:bodyPr/>
          <a:lstStyle/>
          <a:p>
            <a:r>
              <a:rPr lang="en-GB" dirty="0"/>
              <a:t>Reporting to parents</a:t>
            </a:r>
          </a:p>
        </p:txBody>
      </p:sp>
      <p:sp>
        <p:nvSpPr>
          <p:cNvPr id="3" name="Content Placeholder 2"/>
          <p:cNvSpPr>
            <a:spLocks noGrp="1"/>
          </p:cNvSpPr>
          <p:nvPr>
            <p:ph idx="1"/>
          </p:nvPr>
        </p:nvSpPr>
        <p:spPr>
          <a:xfrm>
            <a:off x="1024127" y="1499616"/>
            <a:ext cx="9720073" cy="4023360"/>
          </a:xfrm>
        </p:spPr>
        <p:txBody>
          <a:bodyPr/>
          <a:lstStyle/>
          <a:p>
            <a:pPr>
              <a:buFont typeface="Wingdings" panose="05000000000000000000" pitchFamily="2" charset="2"/>
              <a:buChar char="§"/>
            </a:pPr>
            <a:r>
              <a:rPr lang="en-GB" dirty="0"/>
              <a:t> The school will be sent the results in July. </a:t>
            </a:r>
          </a:p>
          <a:p>
            <a:pPr>
              <a:buFont typeface="Wingdings" panose="05000000000000000000" pitchFamily="2" charset="2"/>
              <a:buChar char="§"/>
            </a:pPr>
            <a:r>
              <a:rPr lang="en-GB" dirty="0"/>
              <a:t> We will then be able to inform children/parents of their results.</a:t>
            </a:r>
          </a:p>
          <a:p>
            <a:pPr>
              <a:buFont typeface="Wingdings" panose="05000000000000000000" pitchFamily="2" charset="2"/>
              <a:buChar char="§"/>
            </a:pPr>
            <a:r>
              <a:rPr lang="en-GB" dirty="0"/>
              <a:t> This will be done on the end of year reports as either; working towards the expected standard, working at the expected standard or working above the expected standard.</a:t>
            </a:r>
          </a:p>
          <a:p>
            <a:pPr>
              <a:buFont typeface="Wingdings" panose="05000000000000000000" pitchFamily="2" charset="2"/>
              <a:buChar char="§"/>
            </a:pPr>
            <a:r>
              <a:rPr lang="en-GB" dirty="0"/>
              <a:t> If your child does not meet the expected standard, we can give details of their score to explain how far away they were. </a:t>
            </a:r>
          </a:p>
        </p:txBody>
      </p:sp>
    </p:spTree>
    <p:extLst>
      <p:ext uri="{BB962C8B-B14F-4D97-AF65-F5344CB8AC3E}">
        <p14:creationId xmlns:p14="http://schemas.microsoft.com/office/powerpoint/2010/main" val="19739968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151107"/>
            <a:ext cx="9720072" cy="1499616"/>
          </a:xfrm>
        </p:spPr>
        <p:txBody>
          <a:bodyPr/>
          <a:lstStyle/>
          <a:p>
            <a:r>
              <a:rPr lang="en-GB" dirty="0"/>
              <a:t>Writing and science</a:t>
            </a:r>
          </a:p>
        </p:txBody>
      </p:sp>
      <p:sp>
        <p:nvSpPr>
          <p:cNvPr id="3" name="Content Placeholder 2"/>
          <p:cNvSpPr>
            <a:spLocks noGrp="1"/>
          </p:cNvSpPr>
          <p:nvPr>
            <p:ph idx="1"/>
          </p:nvPr>
        </p:nvSpPr>
        <p:spPr>
          <a:xfrm>
            <a:off x="1024128" y="1417782"/>
            <a:ext cx="9720073" cy="4023360"/>
          </a:xfrm>
        </p:spPr>
        <p:txBody>
          <a:bodyPr/>
          <a:lstStyle/>
          <a:p>
            <a:pPr>
              <a:buFont typeface="Wingdings" panose="05000000000000000000" pitchFamily="2" charset="2"/>
              <a:buChar char="§"/>
            </a:pPr>
            <a:r>
              <a:rPr lang="en-GB" dirty="0"/>
              <a:t> As well as the SATs test results, each child is given a teacher assessment in writing and science, which shows the level that they are working at in school each day. </a:t>
            </a:r>
          </a:p>
          <a:p>
            <a:pPr>
              <a:buFont typeface="Wingdings" panose="05000000000000000000" pitchFamily="2" charset="2"/>
              <a:buChar char="§"/>
            </a:pPr>
            <a:r>
              <a:rPr lang="en-GB" dirty="0"/>
              <a:t> For Science only, ‘has not yet met expected standard’ or ‘working at the expected standard’ is reported. </a:t>
            </a:r>
          </a:p>
          <a:p>
            <a:pPr>
              <a:buFont typeface="Wingdings" panose="05000000000000000000" pitchFamily="2" charset="2"/>
              <a:buChar char="§"/>
            </a:pPr>
            <a:r>
              <a:rPr lang="en-GB" dirty="0"/>
              <a:t> These will also be reported to parents via the end of year school reports. </a:t>
            </a:r>
          </a:p>
        </p:txBody>
      </p:sp>
    </p:spTree>
    <p:extLst>
      <p:ext uri="{BB962C8B-B14F-4D97-AF65-F5344CB8AC3E}">
        <p14:creationId xmlns:p14="http://schemas.microsoft.com/office/powerpoint/2010/main" val="34008754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dirty="0">
                <a:sym typeface="Wingdings" pitchFamily="2" charset="2"/>
              </a:rPr>
              <a:t>Any questions?</a:t>
            </a:r>
            <a:endParaRPr lang="en-GB" dirty="0"/>
          </a:p>
        </p:txBody>
      </p:sp>
      <p:sp>
        <p:nvSpPr>
          <p:cNvPr id="3" name="Content Placeholder 2"/>
          <p:cNvSpPr>
            <a:spLocks noGrp="1"/>
          </p:cNvSpPr>
          <p:nvPr>
            <p:ph idx="1"/>
          </p:nvPr>
        </p:nvSpPr>
        <p:spPr/>
        <p:txBody>
          <a:bodyPr/>
          <a:lstStyle/>
          <a:p>
            <a:pPr marL="45720" indent="0" algn="ctr">
              <a:buNone/>
            </a:pPr>
            <a:r>
              <a:rPr lang="en-GB" sz="4000" dirty="0"/>
              <a:t>We want these exams to be as relaxed and as stress-free as possible! </a:t>
            </a:r>
          </a:p>
          <a:p>
            <a:pPr marL="45720" indent="0" algn="ctr">
              <a:buNone/>
            </a:pPr>
            <a:r>
              <a:rPr lang="en-GB" sz="4000" dirty="0"/>
              <a:t>Emphasis will be on effort and progress rather than attainment </a:t>
            </a:r>
            <a:r>
              <a:rPr lang="en-GB" sz="4000" dirty="0">
                <a:sym typeface="Wingdings" pitchFamily="2" charset="2"/>
              </a:rPr>
              <a:t></a:t>
            </a:r>
          </a:p>
          <a:p>
            <a:pPr marL="45720" indent="0" algn="ctr">
              <a:buNone/>
            </a:pPr>
            <a:endParaRPr lang="en-GB" sz="2400" dirty="0">
              <a:sym typeface="Wingdings" pitchFamily="2" charset="2"/>
            </a:endParaRPr>
          </a:p>
          <a:p>
            <a:endParaRPr lang="en-GB" dirty="0"/>
          </a:p>
        </p:txBody>
      </p:sp>
    </p:spTree>
    <p:extLst>
      <p:ext uri="{BB962C8B-B14F-4D97-AF65-F5344CB8AC3E}">
        <p14:creationId xmlns:p14="http://schemas.microsoft.com/office/powerpoint/2010/main" val="375052336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docProps/app.xml><?xml version="1.0" encoding="utf-8"?>
<Properties xmlns="http://schemas.openxmlformats.org/officeDocument/2006/extended-properties" xmlns:vt="http://schemas.openxmlformats.org/officeDocument/2006/docPropsVTypes">
  <Template>Integral</Template>
  <TotalTime>164</TotalTime>
  <Words>1161</Words>
  <Application>Microsoft Office PowerPoint</Application>
  <PresentationFormat>Widescreen</PresentationFormat>
  <Paragraphs>81</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Tw Cen MT</vt:lpstr>
      <vt:lpstr>Tw Cen MT Condensed</vt:lpstr>
      <vt:lpstr>Wingdings</vt:lpstr>
      <vt:lpstr>Wingdings 3</vt:lpstr>
      <vt:lpstr>Integral</vt:lpstr>
      <vt:lpstr>Year 6 SATs information evening</vt:lpstr>
      <vt:lpstr>LAST Year’s outcomes</vt:lpstr>
      <vt:lpstr>Why do children sit sats tests?</vt:lpstr>
      <vt:lpstr>Preparation and support</vt:lpstr>
      <vt:lpstr>SATs week</vt:lpstr>
      <vt:lpstr>Spelling, punctuation and grammar (SPAg)</vt:lpstr>
      <vt:lpstr>Reading</vt:lpstr>
      <vt:lpstr>Maths</vt:lpstr>
      <vt:lpstr>Results</vt:lpstr>
      <vt:lpstr>Scaled score</vt:lpstr>
      <vt:lpstr>Reporting to parents</vt:lpstr>
      <vt:lpstr>Writing and science</vt:lpstr>
      <vt:lpstr>Any questions?</vt:lpstr>
    </vt:vector>
  </TitlesOfParts>
  <Company>HfL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information evening</dc:title>
  <dc:creator>GabrielE</dc:creator>
  <cp:lastModifiedBy>Rosie Smyth</cp:lastModifiedBy>
  <cp:revision>13</cp:revision>
  <dcterms:created xsi:type="dcterms:W3CDTF">2023-02-24T14:27:49Z</dcterms:created>
  <dcterms:modified xsi:type="dcterms:W3CDTF">2026-03-03T19:57:27Z</dcterms:modified>
</cp:coreProperties>
</file>