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3" r:id="rId7"/>
    <p:sldId id="265" r:id="rId8"/>
    <p:sldId id="261" r:id="rId9"/>
    <p:sldId id="262" r:id="rId10"/>
    <p:sldId id="266" r:id="rId11"/>
    <p:sldId id="267" r:id="rId12"/>
    <p:sldId id="269" r:id="rId13"/>
    <p:sldId id="271" r:id="rId14"/>
    <p:sldId id="268" r:id="rId15"/>
    <p:sldId id="264" r:id="rId16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24" autoAdjust="0"/>
    <p:restoredTop sz="94660"/>
  </p:normalViewPr>
  <p:slideViewPr>
    <p:cSldViewPr snapToGrid="0">
      <p:cViewPr varScale="1">
        <p:scale>
          <a:sx n="76" d="100"/>
          <a:sy n="76" d="100"/>
        </p:scale>
        <p:origin x="296" y="8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B260318-8326-4B96-8E75-29425076FF52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B59CCD37-57E0-4069-BC15-AE376EEA4F2B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31830D2-863A-402C-BB0F-2B215FA6A18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DB946CD-C870-4A98-830A-12BCCDFBF63D}" type="datetimeFigureOut">
              <a:rPr lang="en-GB" smtClean="0"/>
              <a:t>30/09/2025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6FEC0FF-3A6C-4847-B6BF-8BBEC09B315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6E37055-AB88-4768-978F-92F07E9E9B7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AC9B11-D5A4-40D6-8168-6811924408A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5960391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889A494-04FF-4D3B-8E47-14D066FD6BA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7034B3B-D8E3-46E4-A693-A8E6BF342B14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5EEAC6C-5004-433C-A4B4-2131A220DFC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DB946CD-C870-4A98-830A-12BCCDFBF63D}" type="datetimeFigureOut">
              <a:rPr lang="en-GB" smtClean="0"/>
              <a:t>30/09/2025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C844E90-DAC8-4034-B12E-A69879BEDA7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E6ACB6D-DF12-4F86-929A-2BF0CC95DA6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AC9B11-D5A4-40D6-8168-6811924408A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1104926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5B0AA66-AE18-44D4-B0E7-84F2EFCF407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AADACC51-0AA9-4CDC-BB6A-F2D860A7418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CC4CE6C-F5DA-493A-82E2-82F41CE46F0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DB946CD-C870-4A98-830A-12BCCDFBF63D}" type="datetimeFigureOut">
              <a:rPr lang="en-GB" smtClean="0"/>
              <a:t>30/09/2025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39E25DD-92A9-428F-A417-5B7E686F331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7C17C73-5974-414F-A6CC-B9BFF7AFDB7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AC9B11-D5A4-40D6-8168-6811924408A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8795154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AC131F1-D9F0-45CC-96E7-2E12077E32F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2C21CE8-606A-4E0F-97E7-907530374354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3628E5F7-D683-4E84-B289-939D310A78C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1D58C757-4580-413C-8CFC-78187564CE3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DB946CD-C870-4A98-830A-12BCCDFBF63D}" type="datetimeFigureOut">
              <a:rPr lang="en-GB" smtClean="0"/>
              <a:t>30/09/2025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708149EC-4808-4777-8DD4-0ED2282EFA6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CF977812-C8C9-4A7D-A052-01E8952325E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AC9B11-D5A4-40D6-8168-6811924408A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7398992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AF6F6D7-53F3-4815-83FF-7A542E900B8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957FCC8C-67FB-476E-9849-D86979B97246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182411EB-1F4D-48EE-A95E-7CC0B006B0EF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C8097434-79C0-4022-A640-92199924D23E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DE7AC264-8799-4EAE-AF99-884BE4A51DDC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1471856E-A5C9-4079-A450-6E693CC230B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DB946CD-C870-4A98-830A-12BCCDFBF63D}" type="datetimeFigureOut">
              <a:rPr lang="en-GB" smtClean="0"/>
              <a:t>30/09/2025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E5178680-4601-4F3B-8262-DAE1974DA8D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7F2B6308-3D3F-476D-9AE7-CFEFA1F04B5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AC9B11-D5A4-40D6-8168-6811924408A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3661060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5902329-0325-4134-B24F-586BE7411CE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9E195EE3-BA3F-469F-9017-D92F14ED561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DB946CD-C870-4A98-830A-12BCCDFBF63D}" type="datetimeFigureOut">
              <a:rPr lang="en-GB" smtClean="0"/>
              <a:t>30/09/2025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C8798BBE-D239-4118-9257-037784A0DCF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470D21D6-CC06-4F72-A218-C1FD7F104D6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AC9B11-D5A4-40D6-8168-6811924408A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2868661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43EC59A1-BFCA-49EB-8FC4-F5939AB8600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DB946CD-C870-4A98-830A-12BCCDFBF63D}" type="datetimeFigureOut">
              <a:rPr lang="en-GB" smtClean="0"/>
              <a:t>30/09/2025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59775928-9B30-434E-975C-23608E2DEB7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233E58EA-175B-4E8D-8FE7-B026C14D4D9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AC9B11-D5A4-40D6-8168-6811924408A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6104174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B4B66E6-6DD2-4CD8-8912-7BF23C7FCC5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F69F11F-660B-433A-9B98-793C284B6D5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2DD6095F-3DBA-486A-8FC0-D9A3D08F0D59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B82E8568-C5B7-41F0-A334-ECBF90BE351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DB946CD-C870-4A98-830A-12BCCDFBF63D}" type="datetimeFigureOut">
              <a:rPr lang="en-GB" smtClean="0"/>
              <a:t>30/09/2025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BD29A584-C971-4099-91A2-1766679F715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2A199C70-52DB-479B-A9E0-3B4B038E9ED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AC9B11-D5A4-40D6-8168-6811924408A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2615341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453FF8B-FD5D-4957-B717-B4011016307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B2CD585F-DE8E-4C7E-BFA3-ADBC4A16F7DF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7BE7456F-1382-435F-B30E-20ED3EB5CF4E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01A173C4-523D-477B-B762-01801457A6B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DB946CD-C870-4A98-830A-12BCCDFBF63D}" type="datetimeFigureOut">
              <a:rPr lang="en-GB" smtClean="0"/>
              <a:t>30/09/2025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C1E3D77F-25C9-490E-B613-8D6348AF64A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F4D4FFE5-655E-4002-B07C-4CA7396589E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AC9B11-D5A4-40D6-8168-6811924408A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6981714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09BE5C6-E39E-4969-87C9-158E75DF8AE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5DE633D5-3579-410C-B2DF-A9C88E5EB786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B2F061C-EDE4-4FB2-B6F1-D185DFEBBEF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DB946CD-C870-4A98-830A-12BCCDFBF63D}" type="datetimeFigureOut">
              <a:rPr lang="en-GB" smtClean="0"/>
              <a:t>30/09/2025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C570880-C54E-4A7E-9DE6-49595821060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7324F4C-1D36-4C06-B830-68C02781342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AC9B11-D5A4-40D6-8168-6811924408A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7836986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145A71B3-26B5-40D0-A4EF-7741A19A346E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D31EB63C-0DAB-49F2-8DC6-C7A1BA5D7DAD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72E0A12-061F-4EB0-82F0-B1ACB3F7D57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DB946CD-C870-4A98-830A-12BCCDFBF63D}" type="datetimeFigureOut">
              <a:rPr lang="en-GB" smtClean="0"/>
              <a:t>30/09/2025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B14F25A-DE36-4B57-A005-C21D6422BF7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161AD79-D72F-45FE-A013-594D73E27F9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AC9B11-D5A4-40D6-8168-6811924408A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8415570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BF557D95-F12F-44C3-A1BA-70F85BC8424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700B91F9-4C04-4C73-8E14-5A51BBF7845F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8D0575C-408B-473D-BBEC-973A2FF5BDE5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DB946CD-C870-4A98-830A-12BCCDFBF63D}" type="datetimeFigureOut">
              <a:rPr lang="en-GB" smtClean="0"/>
              <a:t>30/09/2025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B2759C8-47D1-4796-AB8D-F86954A8EAB8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C367A07-37D6-4327-8726-FC4BB3255C17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AAC9B11-D5A4-40D6-8168-6811924408A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3886836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5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8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1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hyperlink" Target="https://schools.ruthmiskin.com/training/search-resources/?search_term=How+to+say+the+sounds" TargetMode="Externa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3.png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042572E4-D6BC-4270-AFA9-99EF254DDC54}"/>
              </a:ext>
            </a:extLst>
          </p:cNvPr>
          <p:cNvSpPr txBox="1"/>
          <p:nvPr/>
        </p:nvSpPr>
        <p:spPr>
          <a:xfrm>
            <a:off x="1145957" y="668346"/>
            <a:ext cx="9133591" cy="240065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GB" sz="7500" b="1" u="sng" dirty="0">
                <a:latin typeface="SassoonCRInfant" panose="00000400000000000000" pitchFamily="2" charset="0"/>
              </a:rPr>
              <a:t>Year 1&amp;2 reading and </a:t>
            </a:r>
          </a:p>
          <a:p>
            <a:pPr algn="ctr"/>
            <a:r>
              <a:rPr lang="en-GB" sz="7500" b="1" u="sng" dirty="0">
                <a:latin typeface="SassoonCRInfant" panose="00000400000000000000" pitchFamily="2" charset="0"/>
              </a:rPr>
              <a:t>phonics workshop</a:t>
            </a: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DFF921A0-7DEB-4F96-AAA8-090B0F2CD1C1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743075" y="3267075"/>
            <a:ext cx="8705850" cy="27051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35413669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042572E4-D6BC-4270-AFA9-99EF254DDC54}"/>
              </a:ext>
            </a:extLst>
          </p:cNvPr>
          <p:cNvSpPr txBox="1"/>
          <p:nvPr/>
        </p:nvSpPr>
        <p:spPr>
          <a:xfrm>
            <a:off x="772337" y="455342"/>
            <a:ext cx="10647326" cy="57246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200" b="1" u="sng" dirty="0">
                <a:latin typeface="SassoonCRInfant" panose="00000400000000000000" pitchFamily="2" charset="0"/>
              </a:rPr>
              <a:t>Purpose of this meeting:</a:t>
            </a:r>
          </a:p>
          <a:p>
            <a:pPr marL="571500" indent="-571500">
              <a:buFont typeface="Arial" panose="020B0604020202020204" pitchFamily="34" charset="0"/>
              <a:buChar char="•"/>
            </a:pPr>
            <a:r>
              <a:rPr lang="en-GB" sz="3600" dirty="0">
                <a:latin typeface="SassoonCRInfant" panose="00000400000000000000" pitchFamily="2" charset="0"/>
              </a:rPr>
              <a:t>To explain the process of phonics teaching at George Street School.</a:t>
            </a:r>
          </a:p>
          <a:p>
            <a:pPr marL="571500" indent="-571500">
              <a:buFont typeface="Arial" panose="020B0604020202020204" pitchFamily="34" charset="0"/>
              <a:buChar char="•"/>
            </a:pPr>
            <a:r>
              <a:rPr lang="en-GB" sz="3600" dirty="0">
                <a:latin typeface="SassoonCRInfant" panose="00000400000000000000" pitchFamily="2" charset="0"/>
              </a:rPr>
              <a:t>To explain how the Year 1 Phonics Screening check works that will be held in June 2026.</a:t>
            </a:r>
          </a:p>
          <a:p>
            <a:pPr marL="571500" indent="-571500">
              <a:buFont typeface="Arial" panose="020B0604020202020204" pitchFamily="34" charset="0"/>
              <a:buChar char="•"/>
            </a:pPr>
            <a:r>
              <a:rPr lang="en-GB" sz="3600" dirty="0">
                <a:latin typeface="SassoonCRInfant" panose="00000400000000000000" pitchFamily="2" charset="0"/>
              </a:rPr>
              <a:t>To improve everyone’s confidence in supporting the children in all of our care with their phonics learning by sharing resources and activities we use in school</a:t>
            </a:r>
          </a:p>
          <a:p>
            <a:pPr marL="571500" indent="-571500">
              <a:buFont typeface="Arial" panose="020B0604020202020204" pitchFamily="34" charset="0"/>
              <a:buChar char="•"/>
            </a:pPr>
            <a:r>
              <a:rPr lang="en-GB" sz="3600" dirty="0">
                <a:latin typeface="SassoonCRInfant" panose="00000400000000000000" pitchFamily="2" charset="0"/>
              </a:rPr>
              <a:t>To recap strategies that were introduced in Reception which will help your child with their reading.</a:t>
            </a: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48FE51BD-617D-4F77-8D33-D2117F1AE2E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429876" y="51254"/>
            <a:ext cx="1238250" cy="872671"/>
          </a:xfrm>
          <a:prstGeom prst="rect">
            <a:avLst/>
          </a:prstGeom>
        </p:spPr>
      </p:pic>
      <p:pic>
        <p:nvPicPr>
          <p:cNvPr id="5" name="Google Shape;90;p2">
            <a:extLst>
              <a:ext uri="{FF2B5EF4-FFF2-40B4-BE49-F238E27FC236}">
                <a16:creationId xmlns:a16="http://schemas.microsoft.com/office/drawing/2014/main" id="{074F4400-967E-4DF3-B17F-CBC55DD7F110}"/>
              </a:ext>
            </a:extLst>
          </p:cNvPr>
          <p:cNvPicPr preferRelativeResize="0"/>
          <p:nvPr/>
        </p:nvPicPr>
        <p:blipFill rotWithShape="1">
          <a:blip r:embed="rId3">
            <a:alphaModFix/>
          </a:blip>
          <a:srcRect t="10705"/>
          <a:stretch/>
        </p:blipFill>
        <p:spPr>
          <a:xfrm>
            <a:off x="247761" y="51254"/>
            <a:ext cx="2028714" cy="1044121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1023015094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042572E4-D6BC-4270-AFA9-99EF254DDC54}"/>
              </a:ext>
            </a:extLst>
          </p:cNvPr>
          <p:cNvSpPr txBox="1"/>
          <p:nvPr/>
        </p:nvSpPr>
        <p:spPr>
          <a:xfrm>
            <a:off x="492369" y="379142"/>
            <a:ext cx="11207261" cy="452431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600" b="1" u="sng" dirty="0">
                <a:latin typeface="SassoonCRInfant" panose="00000400000000000000" pitchFamily="2" charset="0"/>
              </a:rPr>
              <a:t>So how does reading and phonics at George Street look?</a:t>
            </a:r>
            <a:endParaRPr lang="en-GB" sz="3600" dirty="0">
              <a:latin typeface="SassoonCRInfant" panose="00000400000000000000" pitchFamily="2" charset="0"/>
            </a:endParaRPr>
          </a:p>
          <a:p>
            <a:endParaRPr lang="en-GB" sz="3600" b="1" u="sng" dirty="0">
              <a:latin typeface="SassoonCRInfant" panose="00000400000000000000" pitchFamily="2" charset="0"/>
            </a:endParaRPr>
          </a:p>
          <a:p>
            <a:pPr marL="571500" indent="-571500">
              <a:buFontTx/>
              <a:buChar char="-"/>
            </a:pPr>
            <a:r>
              <a:rPr lang="en-GB" sz="3600" dirty="0">
                <a:latin typeface="SassoonCRInfant" panose="00000400000000000000" pitchFamily="2" charset="0"/>
              </a:rPr>
              <a:t>Read Write Inc. (RWI) </a:t>
            </a:r>
          </a:p>
          <a:p>
            <a:pPr marL="571500" indent="-571500">
              <a:buFontTx/>
              <a:buChar char="-"/>
            </a:pPr>
            <a:r>
              <a:rPr lang="en-GB" sz="3600" dirty="0">
                <a:latin typeface="SassoonCRInfant" panose="00000400000000000000" pitchFamily="2" charset="0"/>
              </a:rPr>
              <a:t>Daily speed sounds session followed by a reading session. (every day except Friday)</a:t>
            </a:r>
          </a:p>
          <a:p>
            <a:pPr marL="571500" indent="-571500">
              <a:buFontTx/>
              <a:buChar char="-"/>
            </a:pPr>
            <a:r>
              <a:rPr lang="en-GB" sz="3600" dirty="0">
                <a:latin typeface="SassoonCRInfant" panose="00000400000000000000" pitchFamily="2" charset="0"/>
              </a:rPr>
              <a:t>Reading across all curriculum</a:t>
            </a:r>
          </a:p>
          <a:p>
            <a:pPr marL="571500" indent="-571500">
              <a:buFontTx/>
              <a:buChar char="-"/>
            </a:pPr>
            <a:r>
              <a:rPr lang="en-GB" sz="3600" dirty="0">
                <a:latin typeface="SassoonCRInfant" panose="00000400000000000000" pitchFamily="2" charset="0"/>
              </a:rPr>
              <a:t>Reading on a Friday in school</a:t>
            </a:r>
          </a:p>
          <a:p>
            <a:pPr marL="571500" indent="-571500">
              <a:buFontTx/>
              <a:buChar char="-"/>
            </a:pPr>
            <a:r>
              <a:rPr lang="en-GB" sz="3600" dirty="0">
                <a:latin typeface="SassoonCRInfant" panose="00000400000000000000" pitchFamily="2" charset="0"/>
              </a:rPr>
              <a:t>Reading at home.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89FD6FB0-EED6-48AE-95A9-7B512F777DA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33375" y="934013"/>
            <a:ext cx="1990725" cy="618562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CA027676-5798-4366-AB46-341AD18BD922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778304" y="3228975"/>
            <a:ext cx="5227957" cy="3098838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4BBB8801-61DB-42F5-B0EC-ADD3DABDD7EE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923760" y="4903457"/>
            <a:ext cx="3810330" cy="1755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77292664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042572E4-D6BC-4270-AFA9-99EF254DDC54}"/>
              </a:ext>
            </a:extLst>
          </p:cNvPr>
          <p:cNvSpPr txBox="1"/>
          <p:nvPr/>
        </p:nvSpPr>
        <p:spPr>
          <a:xfrm>
            <a:off x="105507" y="0"/>
            <a:ext cx="11980985" cy="760208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600" b="1" u="sng" dirty="0">
                <a:latin typeface="SassoonCRInfant" panose="00000400000000000000" pitchFamily="2" charset="0"/>
              </a:rPr>
              <a:t>What does a daily phonics session look like?</a:t>
            </a:r>
          </a:p>
          <a:p>
            <a:pPr marL="742950" indent="-742950">
              <a:buAutoNum type="arabicPeriod"/>
            </a:pPr>
            <a:r>
              <a:rPr lang="en-GB" sz="3200" dirty="0">
                <a:latin typeface="SassoonCRInfant" panose="00000400000000000000" pitchFamily="2" charset="0"/>
              </a:rPr>
              <a:t>Introduce the sound – play games.</a:t>
            </a:r>
          </a:p>
          <a:p>
            <a:pPr marL="742950" indent="-742950">
              <a:buAutoNum type="arabicPeriod"/>
            </a:pPr>
            <a:r>
              <a:rPr lang="en-GB" sz="3200" dirty="0">
                <a:latin typeface="SassoonCRInfant" panose="00000400000000000000" pitchFamily="2" charset="0"/>
              </a:rPr>
              <a:t>Sound in the pack.</a:t>
            </a:r>
          </a:p>
          <a:p>
            <a:pPr marL="742950" indent="-742950">
              <a:buAutoNum type="arabicPeriod"/>
            </a:pPr>
            <a:r>
              <a:rPr lang="en-GB" sz="3200" dirty="0">
                <a:latin typeface="SassoonCRInfant" panose="00000400000000000000" pitchFamily="2" charset="0"/>
              </a:rPr>
              <a:t>Show a word with sound incorporated. </a:t>
            </a:r>
          </a:p>
          <a:p>
            <a:pPr marL="742950" indent="-742950">
              <a:buAutoNum type="arabicPeriod"/>
            </a:pPr>
            <a:r>
              <a:rPr lang="en-GB" sz="3200" dirty="0">
                <a:latin typeface="SassoonCRInfant" panose="00000400000000000000" pitchFamily="2" charset="0"/>
              </a:rPr>
              <a:t>Teacher model ‘Fred talk’</a:t>
            </a:r>
          </a:p>
          <a:p>
            <a:pPr marL="742950" indent="-742950">
              <a:buAutoNum type="arabicPeriod"/>
            </a:pPr>
            <a:r>
              <a:rPr lang="en-GB" sz="3200" dirty="0">
                <a:latin typeface="SassoonCRInfant" panose="00000400000000000000" pitchFamily="2" charset="0"/>
              </a:rPr>
              <a:t>Ask the children to say the word.</a:t>
            </a:r>
          </a:p>
          <a:p>
            <a:pPr marL="742950" indent="-742950">
              <a:buAutoNum type="arabicPeriod"/>
            </a:pPr>
            <a:r>
              <a:rPr lang="en-GB" sz="3200" dirty="0">
                <a:latin typeface="SassoonCRInfant" panose="00000400000000000000" pitchFamily="2" charset="0"/>
              </a:rPr>
              <a:t>Repeat 3-5 with four or five other words with that sound.</a:t>
            </a:r>
          </a:p>
          <a:p>
            <a:pPr marL="742950" indent="-742950">
              <a:buAutoNum type="arabicPeriod"/>
            </a:pPr>
            <a:r>
              <a:rPr lang="en-GB" sz="3200" dirty="0">
                <a:latin typeface="SassoonCRInfant" panose="00000400000000000000" pitchFamily="2" charset="0"/>
              </a:rPr>
              <a:t>Review words – Special friends, Fred Talk, Say the word/Fred in your head/ Speedy reading.</a:t>
            </a:r>
          </a:p>
          <a:p>
            <a:pPr marL="742950" indent="-742950">
              <a:buAutoNum type="arabicPeriod"/>
            </a:pPr>
            <a:r>
              <a:rPr lang="en-GB" sz="3200" dirty="0">
                <a:latin typeface="SassoonCRInfant" panose="00000400000000000000" pitchFamily="2" charset="0"/>
              </a:rPr>
              <a:t>Alien words.</a:t>
            </a:r>
          </a:p>
          <a:p>
            <a:pPr marL="742950" indent="-742950">
              <a:buAutoNum type="arabicPeriod"/>
            </a:pPr>
            <a:r>
              <a:rPr lang="en-GB" sz="3200" dirty="0">
                <a:latin typeface="SassoonCRInfant" panose="00000400000000000000" pitchFamily="2" charset="0"/>
              </a:rPr>
              <a:t>Spell the words: </a:t>
            </a:r>
          </a:p>
          <a:p>
            <a:r>
              <a:rPr lang="en-GB" sz="3200" dirty="0">
                <a:latin typeface="SassoonCRInfant" panose="00000400000000000000" pitchFamily="2" charset="0"/>
              </a:rPr>
              <a:t>	- Each sound in each word on fingers pinched.</a:t>
            </a:r>
          </a:p>
          <a:p>
            <a:r>
              <a:rPr lang="en-GB" sz="3200" dirty="0">
                <a:latin typeface="SassoonCRInfant" panose="00000400000000000000" pitchFamily="2" charset="0"/>
              </a:rPr>
              <a:t>	- children write the word</a:t>
            </a:r>
          </a:p>
          <a:p>
            <a:r>
              <a:rPr lang="en-GB" sz="3200" dirty="0">
                <a:latin typeface="SassoonCRInfant" panose="00000400000000000000" pitchFamily="2" charset="0"/>
              </a:rPr>
              <a:t>	- Check the word</a:t>
            </a:r>
          </a:p>
          <a:p>
            <a:endParaRPr lang="en-GB" sz="3600" b="1" u="sng" dirty="0">
              <a:latin typeface="SassoonCRInfant" panose="00000400000000000000" pitchFamily="2" charset="0"/>
            </a:endParaRP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B45CB865-224B-4038-81AE-30AFB433144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288622" y="1431555"/>
            <a:ext cx="1323975" cy="1323975"/>
          </a:xfrm>
          <a:prstGeom prst="rect">
            <a:avLst/>
          </a:prstGeom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DFA342D2-8A52-410F-9278-FC92CC433C4A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191625" y="4029640"/>
            <a:ext cx="2752725" cy="2752725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C14F0430-0122-4944-9A12-13CF38C7ED2F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612597" y="967069"/>
            <a:ext cx="3473895" cy="18383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65447600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042572E4-D6BC-4270-AFA9-99EF254DDC54}"/>
              </a:ext>
            </a:extLst>
          </p:cNvPr>
          <p:cNvSpPr txBox="1"/>
          <p:nvPr/>
        </p:nvSpPr>
        <p:spPr>
          <a:xfrm>
            <a:off x="153865" y="0"/>
            <a:ext cx="11980985" cy="66171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600" b="1" u="sng" dirty="0">
                <a:latin typeface="SassoonCRInfant" panose="00000400000000000000" pitchFamily="2" charset="0"/>
              </a:rPr>
              <a:t>What does a daily reading session look like?</a:t>
            </a:r>
          </a:p>
          <a:p>
            <a:endParaRPr lang="en-GB" sz="3200" dirty="0">
              <a:latin typeface="SassoonCRInfant" panose="00000400000000000000" pitchFamily="2" charset="0"/>
            </a:endParaRPr>
          </a:p>
          <a:p>
            <a:r>
              <a:rPr lang="en-GB" sz="3200" dirty="0">
                <a:latin typeface="SassoonCRInfant" panose="00000400000000000000" pitchFamily="2" charset="0"/>
              </a:rPr>
              <a:t>Sessions all different over three or four days depending on the colour of book your child is reading.</a:t>
            </a:r>
          </a:p>
          <a:p>
            <a:endParaRPr lang="en-GB" sz="3200" dirty="0">
              <a:latin typeface="SassoonCRInfant" panose="00000400000000000000" pitchFamily="2" charset="0"/>
            </a:endParaRPr>
          </a:p>
          <a:p>
            <a:r>
              <a:rPr lang="en-GB" sz="3200" dirty="0">
                <a:latin typeface="SassoonCRInfant" panose="00000400000000000000" pitchFamily="2" charset="0"/>
              </a:rPr>
              <a:t>Generally:</a:t>
            </a:r>
          </a:p>
          <a:p>
            <a:pPr marL="457200" indent="-457200">
              <a:buFontTx/>
              <a:buChar char="-"/>
            </a:pPr>
            <a:r>
              <a:rPr lang="en-GB" sz="3200" dirty="0">
                <a:latin typeface="SassoonCRInfant" panose="00000400000000000000" pitchFamily="2" charset="0"/>
              </a:rPr>
              <a:t>Share the book</a:t>
            </a:r>
          </a:p>
          <a:p>
            <a:pPr marL="457200" indent="-457200">
              <a:buFontTx/>
              <a:buChar char="-"/>
            </a:pPr>
            <a:r>
              <a:rPr lang="en-GB" sz="3200" dirty="0">
                <a:latin typeface="SassoonCRInfant" panose="00000400000000000000" pitchFamily="2" charset="0"/>
              </a:rPr>
              <a:t>Practise the words used in the story on cards first. Story green words, speedy green words and red words.</a:t>
            </a:r>
          </a:p>
          <a:p>
            <a:pPr marL="457200" indent="-457200">
              <a:buFontTx/>
              <a:buChar char="-"/>
            </a:pPr>
            <a:r>
              <a:rPr lang="en-GB" sz="3200" dirty="0">
                <a:latin typeface="SassoonCRInfant" panose="00000400000000000000" pitchFamily="2" charset="0"/>
              </a:rPr>
              <a:t>Children read the sounds, words and story in pairs to each other turn taking using a lolly stick. One points to the word and the other reads. Then they swap.</a:t>
            </a:r>
          </a:p>
          <a:p>
            <a:endParaRPr lang="en-GB" sz="3600" b="1" u="sng" dirty="0">
              <a:latin typeface="SassoonCRInfant" panose="00000400000000000000" pitchFamily="2" charset="0"/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796B90FF-AA29-4FD1-B146-22E486E1BE78}"/>
              </a:ext>
            </a:extLst>
          </p:cNvPr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74882" y="1829435"/>
            <a:ext cx="2223135" cy="1599565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57F8F083-82C0-43F3-9E73-B8B32A0801E7}"/>
              </a:ext>
            </a:extLst>
          </p:cNvPr>
          <p:cNvPicPr/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06652" y="1725294"/>
            <a:ext cx="1284923" cy="1599565"/>
          </a:xfrm>
          <a:prstGeom prst="rect">
            <a:avLst/>
          </a:prstGeom>
        </p:spPr>
      </p:pic>
      <p:pic>
        <p:nvPicPr>
          <p:cNvPr id="1026" name="Picture 2" descr="Ice Lolly Sticks, L: 20 cm, W: 25 mm ...">
            <a:extLst>
              <a:ext uri="{FF2B5EF4-FFF2-40B4-BE49-F238E27FC236}">
                <a16:creationId xmlns:a16="http://schemas.microsoft.com/office/drawing/2014/main" id="{CC0A8664-0330-4615-BB92-AC7F6E094278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41555" b="35778"/>
          <a:stretch/>
        </p:blipFill>
        <p:spPr bwMode="auto">
          <a:xfrm>
            <a:off x="6144357" y="5425340"/>
            <a:ext cx="2143125" cy="4857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787886101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042572E4-D6BC-4270-AFA9-99EF254DDC54}"/>
              </a:ext>
            </a:extLst>
          </p:cNvPr>
          <p:cNvSpPr txBox="1"/>
          <p:nvPr/>
        </p:nvSpPr>
        <p:spPr>
          <a:xfrm>
            <a:off x="105507" y="0"/>
            <a:ext cx="11980985" cy="729430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600" b="1" u="sng" dirty="0">
                <a:latin typeface="SassoonCRInfant" panose="00000400000000000000" pitchFamily="2" charset="0"/>
              </a:rPr>
              <a:t>What does reading look like between school and home?</a:t>
            </a:r>
          </a:p>
          <a:p>
            <a:r>
              <a:rPr lang="en-GB" sz="3600" dirty="0">
                <a:latin typeface="SassoonCRInfant" panose="00000400000000000000" pitchFamily="2" charset="0"/>
              </a:rPr>
              <a:t>We will send home two books.</a:t>
            </a:r>
          </a:p>
          <a:p>
            <a:r>
              <a:rPr lang="en-GB" sz="3000" dirty="0">
                <a:latin typeface="SassoonCRInfant" panose="00000400000000000000" pitchFamily="2" charset="0"/>
              </a:rPr>
              <a:t>The first book we will have read for several days beforehand.</a:t>
            </a:r>
          </a:p>
          <a:p>
            <a:r>
              <a:rPr lang="en-GB" sz="3000" dirty="0">
                <a:latin typeface="SassoonCRInfant" panose="00000400000000000000" pitchFamily="2" charset="0"/>
              </a:rPr>
              <a:t>Your children should be able to confidently read this book by the time it comes home, they are developing their fluency and story teller voice now with this book.</a:t>
            </a:r>
          </a:p>
          <a:p>
            <a:endParaRPr lang="en-GB" sz="3000" dirty="0">
              <a:latin typeface="SassoonCRInfant" panose="00000400000000000000" pitchFamily="2" charset="0"/>
            </a:endParaRPr>
          </a:p>
          <a:p>
            <a:r>
              <a:rPr lang="en-GB" sz="3000" dirty="0">
                <a:latin typeface="SassoonCRInfant" panose="00000400000000000000" pitchFamily="2" charset="0"/>
              </a:rPr>
              <a:t>The second book uses the same sounds and words that the first</a:t>
            </a:r>
          </a:p>
          <a:p>
            <a:r>
              <a:rPr lang="en-GB" sz="3000" dirty="0">
                <a:latin typeface="SassoonCRInfant" panose="00000400000000000000" pitchFamily="2" charset="0"/>
              </a:rPr>
              <a:t>book uses and supports the learning from the first book in a different context.</a:t>
            </a:r>
          </a:p>
          <a:p>
            <a:endParaRPr lang="en-GB" sz="3000" dirty="0">
              <a:latin typeface="SassoonCRInfant" panose="00000400000000000000" pitchFamily="2" charset="0"/>
            </a:endParaRPr>
          </a:p>
          <a:p>
            <a:r>
              <a:rPr lang="en-GB" sz="3000" dirty="0">
                <a:latin typeface="SassoonCRInfant" panose="00000400000000000000" pitchFamily="2" charset="0"/>
              </a:rPr>
              <a:t>You may find your children are reading fluently but please check they are understanding what is written.  Use the questions at the back of the book to help with this. </a:t>
            </a:r>
          </a:p>
          <a:p>
            <a:endParaRPr lang="en-GB" sz="3600" dirty="0">
              <a:latin typeface="SassoonCRInfant" panose="00000400000000000000" pitchFamily="2" charset="0"/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C33E4E8D-2B42-49E5-A5FD-2BB69437BEB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070255" y="525554"/>
            <a:ext cx="1614814" cy="1152117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C5A82AB0-9FE3-44E4-9624-7E13653A164A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1098444" y="2606728"/>
            <a:ext cx="875383" cy="114793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00385411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042572E4-D6BC-4270-AFA9-99EF254DDC54}"/>
              </a:ext>
            </a:extLst>
          </p:cNvPr>
          <p:cNvSpPr txBox="1"/>
          <p:nvPr/>
        </p:nvSpPr>
        <p:spPr>
          <a:xfrm>
            <a:off x="105507" y="0"/>
            <a:ext cx="11980985" cy="563231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600" b="1" u="sng" dirty="0">
                <a:latin typeface="SassoonCRInfant" panose="00000400000000000000" pitchFamily="2" charset="0"/>
              </a:rPr>
              <a:t>What does reading look like between school and home?</a:t>
            </a:r>
          </a:p>
          <a:p>
            <a:endParaRPr lang="en-GB" sz="3600" b="1" u="sng" dirty="0">
              <a:latin typeface="SassoonCRInfant" panose="00000400000000000000" pitchFamily="2" charset="0"/>
            </a:endParaRPr>
          </a:p>
          <a:p>
            <a:r>
              <a:rPr lang="en-GB" sz="3600" dirty="0">
                <a:latin typeface="SassoonCRInfant" panose="00000400000000000000" pitchFamily="2" charset="0"/>
              </a:rPr>
              <a:t>Read everything to your child at home, the back of the cereal packet, street signs, put the subtitles on whilst watching TV,</a:t>
            </a:r>
          </a:p>
          <a:p>
            <a:r>
              <a:rPr lang="en-GB" sz="3600" dirty="0">
                <a:latin typeface="SassoonCRInfant" panose="00000400000000000000" pitchFamily="2" charset="0"/>
              </a:rPr>
              <a:t>newspapers, children’s magazines and recipes!</a:t>
            </a:r>
          </a:p>
          <a:p>
            <a:endParaRPr lang="en-GB" sz="3600" dirty="0">
              <a:latin typeface="SassoonCRInfant" panose="00000400000000000000" pitchFamily="2" charset="0"/>
            </a:endParaRPr>
          </a:p>
          <a:p>
            <a:r>
              <a:rPr lang="en-GB" sz="3600" dirty="0">
                <a:latin typeface="SassoonCRInfant" panose="00000400000000000000" pitchFamily="2" charset="0"/>
              </a:rPr>
              <a:t>Do read to your child </a:t>
            </a:r>
            <a:r>
              <a:rPr lang="en-GB" sz="3600" dirty="0">
                <a:latin typeface="SassoonCRInfant" panose="00000400000000000000" pitchFamily="2" charset="0"/>
                <a:sym typeface="Wingdings" panose="05000000000000000000" pitchFamily="2" charset="2"/>
              </a:rPr>
              <a:t> </a:t>
            </a:r>
          </a:p>
          <a:p>
            <a:r>
              <a:rPr lang="en-GB" sz="3600" dirty="0">
                <a:latin typeface="SassoonCRInfant" panose="00000400000000000000" pitchFamily="2" charset="0"/>
                <a:sym typeface="Wingdings" panose="05000000000000000000" pitchFamily="2" charset="2"/>
              </a:rPr>
              <a:t>Read books that are beyond your child’s capability.  </a:t>
            </a:r>
          </a:p>
          <a:p>
            <a:r>
              <a:rPr lang="en-GB" sz="3600" dirty="0">
                <a:latin typeface="SassoonCRInfant" panose="00000400000000000000" pitchFamily="2" charset="0"/>
                <a:sym typeface="Wingdings" panose="05000000000000000000" pitchFamily="2" charset="2"/>
              </a:rPr>
              <a:t>This develops a broad vocabulary, concentration and it is a great bonding time for you all!</a:t>
            </a:r>
            <a:endParaRPr lang="en-GB" sz="3600" dirty="0">
              <a:latin typeface="SassoonCRInfant" panose="00000400000000000000" pitchFamily="2" charset="0"/>
            </a:endParaRP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0C3AA250-3BE8-4B7A-87CC-38D9D6DE287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982074" y="5025956"/>
            <a:ext cx="2219325" cy="1664494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FD22F0BE-271B-4246-8F2A-CDFD9841F4F5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010775" y="2207419"/>
            <a:ext cx="1500188" cy="20002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9470837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042572E4-D6BC-4270-AFA9-99EF254DDC54}"/>
              </a:ext>
            </a:extLst>
          </p:cNvPr>
          <p:cNvSpPr txBox="1"/>
          <p:nvPr/>
        </p:nvSpPr>
        <p:spPr>
          <a:xfrm>
            <a:off x="105507" y="0"/>
            <a:ext cx="11980985" cy="169277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600" b="1" u="sng" dirty="0">
                <a:latin typeface="SassoonCRInfant" panose="00000400000000000000" pitchFamily="2" charset="0"/>
              </a:rPr>
              <a:t>What is The Phonics Screening check? </a:t>
            </a:r>
          </a:p>
          <a:p>
            <a:endParaRPr lang="en-GB" sz="3200" dirty="0">
              <a:latin typeface="SassoonCRInfant" panose="00000400000000000000" pitchFamily="2" charset="0"/>
            </a:endParaRPr>
          </a:p>
          <a:p>
            <a:endParaRPr lang="en-GB" sz="3600" b="1" u="sng" dirty="0">
              <a:latin typeface="SassoonCRInfant" panose="00000400000000000000" pitchFamily="2" charset="0"/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55661E1D-80A9-4B15-80B5-C76225AF02F4}"/>
              </a:ext>
            </a:extLst>
          </p:cNvPr>
          <p:cNvSpPr txBox="1"/>
          <p:nvPr/>
        </p:nvSpPr>
        <p:spPr>
          <a:xfrm>
            <a:off x="556277" y="1016653"/>
            <a:ext cx="11300016" cy="313932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R="0" lvl="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000"/>
            </a:pPr>
            <a:r>
              <a:rPr lang="en-GB" sz="3600" b="1" dirty="0">
                <a:solidFill>
                  <a:schemeClr val="dk1"/>
                </a:solidFill>
                <a:latin typeface="SassoonCRInfant" panose="00000400000000000000" pitchFamily="2" charset="0"/>
                <a:ea typeface="Calibri"/>
                <a:cs typeface="Calibri"/>
                <a:sym typeface="Calibri"/>
              </a:rPr>
              <a:t>Phonics screening check June 2026 </a:t>
            </a:r>
            <a:r>
              <a:rPr lang="en-GB" sz="3600" dirty="0">
                <a:solidFill>
                  <a:schemeClr val="dk1"/>
                </a:solidFill>
                <a:latin typeface="SassoonCRInfant" panose="00000400000000000000" pitchFamily="2" charset="0"/>
                <a:ea typeface="Calibri"/>
                <a:cs typeface="Calibri"/>
                <a:sym typeface="Calibri"/>
              </a:rPr>
              <a:t> </a:t>
            </a:r>
          </a:p>
          <a:p>
            <a:pPr marR="0" lvl="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000"/>
            </a:pPr>
            <a:r>
              <a:rPr lang="en-GB" sz="3600" dirty="0">
                <a:solidFill>
                  <a:schemeClr val="dk1"/>
                </a:solidFill>
                <a:latin typeface="SassoonCRInfant" panose="00000400000000000000" pitchFamily="2" charset="0"/>
                <a:ea typeface="Calibri"/>
                <a:cs typeface="Calibri"/>
                <a:sym typeface="Calibri"/>
              </a:rPr>
              <a:t>National </a:t>
            </a:r>
            <a:r>
              <a:rPr lang="en-GB" sz="3600" dirty="0">
                <a:latin typeface="SassoonCRInfant" panose="00000400000000000000" pitchFamily="2" charset="0"/>
                <a:sym typeface="Calibri"/>
              </a:rPr>
              <a:t> </a:t>
            </a:r>
            <a:r>
              <a:rPr lang="en-GB" sz="3600" dirty="0">
                <a:solidFill>
                  <a:schemeClr val="dk1"/>
                </a:solidFill>
                <a:latin typeface="SassoonCRInfant" panose="00000400000000000000" pitchFamily="2" charset="0"/>
                <a:ea typeface="Calibri"/>
                <a:cs typeface="Calibri"/>
                <a:sym typeface="Calibri"/>
              </a:rPr>
              <a:t>test for all Year 1 children to assess their ability </a:t>
            </a:r>
            <a:endParaRPr lang="en-GB" sz="3600" dirty="0">
              <a:latin typeface="SassoonCRInfant" panose="00000400000000000000" pitchFamily="2" charset="0"/>
            </a:endParaRPr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3600" dirty="0">
                <a:solidFill>
                  <a:schemeClr val="dk1"/>
                </a:solidFill>
                <a:latin typeface="SassoonCRInfant" panose="00000400000000000000" pitchFamily="2" charset="0"/>
                <a:ea typeface="Calibri"/>
                <a:cs typeface="Calibri"/>
                <a:sym typeface="Calibri"/>
              </a:rPr>
              <a:t>to decode / read words.</a:t>
            </a:r>
            <a:endParaRPr lang="en-GB" sz="3600" dirty="0">
              <a:latin typeface="SassoonCRInfant" panose="00000400000000000000" pitchFamily="2" charset="0"/>
            </a:endParaRPr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3600" dirty="0">
                <a:solidFill>
                  <a:schemeClr val="dk1"/>
                </a:solidFill>
                <a:latin typeface="SassoonCRInfant" panose="00000400000000000000" pitchFamily="2" charset="0"/>
                <a:ea typeface="Calibri"/>
                <a:cs typeface="Calibri"/>
                <a:sym typeface="Calibri"/>
              </a:rPr>
              <a:t>All children are given 40 words to read, 20 real words and </a:t>
            </a:r>
            <a:br>
              <a:rPr lang="en-GB" sz="3600" dirty="0">
                <a:solidFill>
                  <a:schemeClr val="dk1"/>
                </a:solidFill>
                <a:latin typeface="SassoonCRInfant" panose="00000400000000000000" pitchFamily="2" charset="0"/>
                <a:ea typeface="Calibri"/>
                <a:cs typeface="Calibri"/>
                <a:sym typeface="Calibri"/>
              </a:rPr>
            </a:br>
            <a:r>
              <a:rPr lang="en-GB" sz="3600" dirty="0">
                <a:solidFill>
                  <a:schemeClr val="dk1"/>
                </a:solidFill>
                <a:latin typeface="SassoonCRInfant" panose="00000400000000000000" pitchFamily="2" charset="0"/>
                <a:ea typeface="Calibri"/>
                <a:cs typeface="Calibri"/>
                <a:sym typeface="Calibri"/>
              </a:rPr>
              <a:t>20 pseudo-words (alien words)</a:t>
            </a:r>
            <a:endParaRPr lang="en-GB" sz="3600" dirty="0">
              <a:latin typeface="SassoonCRInfant" panose="00000400000000000000" pitchFamily="2" charset="0"/>
            </a:endParaRPr>
          </a:p>
          <a:p>
            <a:r>
              <a:rPr lang="en-GB" dirty="0"/>
              <a:t> </a:t>
            </a:r>
          </a:p>
        </p:txBody>
      </p:sp>
      <p:pic>
        <p:nvPicPr>
          <p:cNvPr id="6" name="Google Shape;90;p2">
            <a:extLst>
              <a:ext uri="{FF2B5EF4-FFF2-40B4-BE49-F238E27FC236}">
                <a16:creationId xmlns:a16="http://schemas.microsoft.com/office/drawing/2014/main" id="{8004A1A6-3F92-4168-BCDC-F6B64D827B46}"/>
              </a:ext>
            </a:extLst>
          </p:cNvPr>
          <p:cNvPicPr preferRelativeResize="0"/>
          <p:nvPr/>
        </p:nvPicPr>
        <p:blipFill rotWithShape="1">
          <a:blip r:embed="rId2">
            <a:alphaModFix/>
          </a:blip>
          <a:srcRect t="10705"/>
          <a:stretch/>
        </p:blipFill>
        <p:spPr>
          <a:xfrm>
            <a:off x="8229711" y="114299"/>
            <a:ext cx="2524014" cy="1464171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800360D6-A012-45B6-BEBA-C9BF1C160AEF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t="6250"/>
          <a:stretch/>
        </p:blipFill>
        <p:spPr>
          <a:xfrm>
            <a:off x="2927758" y="3856813"/>
            <a:ext cx="6158693" cy="288688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40553590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042572E4-D6BC-4270-AFA9-99EF254DDC54}"/>
              </a:ext>
            </a:extLst>
          </p:cNvPr>
          <p:cNvSpPr txBox="1"/>
          <p:nvPr/>
        </p:nvSpPr>
        <p:spPr>
          <a:xfrm>
            <a:off x="105507" y="0"/>
            <a:ext cx="11980985" cy="169277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600" b="1" u="sng" dirty="0">
                <a:latin typeface="SassoonCRInfant" panose="00000400000000000000" pitchFamily="2" charset="0"/>
              </a:rPr>
              <a:t>How can I help my child?</a:t>
            </a:r>
          </a:p>
          <a:p>
            <a:endParaRPr lang="en-GB" sz="3200" dirty="0">
              <a:latin typeface="SassoonCRInfant" panose="00000400000000000000" pitchFamily="2" charset="0"/>
            </a:endParaRPr>
          </a:p>
          <a:p>
            <a:endParaRPr lang="en-GB" sz="3600" b="1" u="sng" dirty="0">
              <a:latin typeface="SassoonCRInfant" panose="00000400000000000000" pitchFamily="2" charset="0"/>
            </a:endParaRP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A1F86320-5C4B-4200-8797-B3835E7D3A49}"/>
              </a:ext>
            </a:extLst>
          </p:cNvPr>
          <p:cNvSpPr txBox="1"/>
          <p:nvPr/>
        </p:nvSpPr>
        <p:spPr>
          <a:xfrm>
            <a:off x="105507" y="627724"/>
            <a:ext cx="11562974" cy="618630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3600" u="sng" dirty="0">
                <a:latin typeface="SassoonCRInfant" panose="00000400000000000000" pitchFamily="2" charset="0"/>
              </a:rPr>
              <a:t>1 . Read daily:</a:t>
            </a:r>
          </a:p>
          <a:p>
            <a:r>
              <a:rPr lang="en-GB" sz="3600" dirty="0">
                <a:latin typeface="SassoonCRInfant" panose="00000400000000000000" pitchFamily="2" charset="0"/>
              </a:rPr>
              <a:t>– Your child reads to you.  </a:t>
            </a:r>
          </a:p>
          <a:p>
            <a:r>
              <a:rPr lang="en-GB" sz="3600" dirty="0">
                <a:latin typeface="SassoonCRInfant" panose="00000400000000000000" pitchFamily="2" charset="0"/>
              </a:rPr>
              <a:t>We ask for a minimum of 4 reads a week – record it in their </a:t>
            </a:r>
          </a:p>
          <a:p>
            <a:r>
              <a:rPr lang="en-GB" sz="3600" dirty="0">
                <a:latin typeface="SassoonCRInfant" panose="00000400000000000000" pitchFamily="2" charset="0"/>
              </a:rPr>
              <a:t>reading record.</a:t>
            </a:r>
          </a:p>
          <a:p>
            <a:r>
              <a:rPr lang="en-GB" sz="3600" dirty="0">
                <a:latin typeface="SassoonCRInfant" panose="00000400000000000000" pitchFamily="2" charset="0"/>
              </a:rPr>
              <a:t>- To your child.</a:t>
            </a:r>
          </a:p>
          <a:p>
            <a:pPr marL="571500" indent="-571500">
              <a:buFontTx/>
              <a:buChar char="-"/>
            </a:pPr>
            <a:r>
              <a:rPr lang="en-GB" sz="3600" dirty="0">
                <a:latin typeface="SassoonCRInfant" panose="00000400000000000000" pitchFamily="2" charset="0"/>
              </a:rPr>
              <a:t>Benefits to both – but they do different jobs and are not </a:t>
            </a:r>
          </a:p>
          <a:p>
            <a:r>
              <a:rPr lang="en-GB" sz="3600" dirty="0">
                <a:latin typeface="SassoonCRInfant" panose="00000400000000000000" pitchFamily="2" charset="0"/>
              </a:rPr>
              <a:t>the same thing.</a:t>
            </a:r>
          </a:p>
          <a:p>
            <a:r>
              <a:rPr lang="en-GB" sz="3600" u="sng" dirty="0">
                <a:latin typeface="SassoonCRInfant" panose="00000400000000000000" pitchFamily="2" charset="0"/>
              </a:rPr>
              <a:t>2. Homework </a:t>
            </a:r>
            <a:r>
              <a:rPr lang="en-GB" sz="3600" dirty="0">
                <a:latin typeface="SassoonCRInfant" panose="00000400000000000000" pitchFamily="2" charset="0"/>
              </a:rPr>
              <a:t>– particularly the phonics, please repeat any </a:t>
            </a:r>
          </a:p>
          <a:p>
            <a:r>
              <a:rPr lang="en-GB" sz="3600" dirty="0">
                <a:latin typeface="SassoonCRInfant" panose="00000400000000000000" pitchFamily="2" charset="0"/>
              </a:rPr>
              <a:t>activities throughout the week and beyond.</a:t>
            </a:r>
          </a:p>
          <a:p>
            <a:r>
              <a:rPr lang="en-GB" sz="3600" u="sng" dirty="0">
                <a:latin typeface="SassoonCRInfant" panose="00000400000000000000" pitchFamily="2" charset="0"/>
              </a:rPr>
              <a:t>3. Phonics practise sheets</a:t>
            </a:r>
            <a:r>
              <a:rPr lang="en-GB" sz="3600" dirty="0">
                <a:latin typeface="SassoonCRInfant" panose="00000400000000000000" pitchFamily="2" charset="0"/>
              </a:rPr>
              <a:t> – repeat these activities.</a:t>
            </a:r>
          </a:p>
          <a:p>
            <a:endParaRPr lang="en-GB" dirty="0"/>
          </a:p>
          <a:p>
            <a:endParaRPr lang="en-GB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4B7F8C4C-AD87-45FF-9265-6A3B8F40032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841045" y="102143"/>
            <a:ext cx="2321841" cy="169277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65330986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042572E4-D6BC-4270-AFA9-99EF254DDC54}"/>
              </a:ext>
            </a:extLst>
          </p:cNvPr>
          <p:cNvSpPr txBox="1"/>
          <p:nvPr/>
        </p:nvSpPr>
        <p:spPr>
          <a:xfrm>
            <a:off x="105507" y="0"/>
            <a:ext cx="11980985" cy="169277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600" b="1" u="sng" dirty="0">
                <a:latin typeface="SassoonCRInfant" panose="00000400000000000000" pitchFamily="2" charset="0"/>
              </a:rPr>
              <a:t>How can I help my child?</a:t>
            </a:r>
          </a:p>
          <a:p>
            <a:endParaRPr lang="en-GB" sz="3200" dirty="0">
              <a:latin typeface="SassoonCRInfant" panose="00000400000000000000" pitchFamily="2" charset="0"/>
            </a:endParaRPr>
          </a:p>
          <a:p>
            <a:endParaRPr lang="en-GB" sz="3600" b="1" u="sng" dirty="0">
              <a:latin typeface="SassoonCRInfant" panose="00000400000000000000" pitchFamily="2" charset="0"/>
            </a:endParaRP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A1F86320-5C4B-4200-8797-B3835E7D3A49}"/>
              </a:ext>
            </a:extLst>
          </p:cNvPr>
          <p:cNvSpPr txBox="1"/>
          <p:nvPr/>
        </p:nvSpPr>
        <p:spPr>
          <a:xfrm>
            <a:off x="105507" y="627724"/>
            <a:ext cx="12145056" cy="544764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3600" dirty="0">
                <a:latin typeface="SassoonCRInfant" panose="00000400000000000000" pitchFamily="2" charset="0"/>
              </a:rPr>
              <a:t>4. Model phonemes correctly – saying sounds correctly.  </a:t>
            </a:r>
          </a:p>
          <a:p>
            <a:endParaRPr lang="en-GB" sz="3600" dirty="0">
              <a:latin typeface="SassoonCRInfant" panose="00000400000000000000" pitchFamily="2" charset="0"/>
            </a:endParaRPr>
          </a:p>
          <a:p>
            <a:endParaRPr lang="en-GB" sz="3600" dirty="0">
              <a:latin typeface="SassoonCRInfant" panose="00000400000000000000" pitchFamily="2" charset="0"/>
            </a:endParaRPr>
          </a:p>
          <a:p>
            <a:endParaRPr lang="en-GB" sz="3600" dirty="0">
              <a:latin typeface="SassoonCRInfant" panose="00000400000000000000" pitchFamily="2" charset="0"/>
            </a:endParaRPr>
          </a:p>
          <a:p>
            <a:endParaRPr lang="en-GB" sz="3600" dirty="0">
              <a:latin typeface="SassoonCRInfant" panose="00000400000000000000" pitchFamily="2" charset="0"/>
            </a:endParaRPr>
          </a:p>
          <a:p>
            <a:endParaRPr lang="en-GB" sz="3600" dirty="0">
              <a:latin typeface="SassoonCRInfant" panose="00000400000000000000" pitchFamily="2" charset="0"/>
            </a:endParaRPr>
          </a:p>
          <a:p>
            <a:pPr algn="ctr"/>
            <a:r>
              <a:rPr lang="en-GB" sz="2400">
                <a:latin typeface="SassoonCRInfant" panose="00000400000000000000" pitchFamily="2" charset="0"/>
                <a:hlinkClick r:id="rId2"/>
              </a:rPr>
              <a:t>https://schools.ruthmiskin.com/training/search-resources/?search_term=How+to+say+the+sounds</a:t>
            </a:r>
            <a:endParaRPr lang="en-GB" sz="2400">
              <a:latin typeface="SassoonCRInfant" panose="00000400000000000000" pitchFamily="2" charset="0"/>
            </a:endParaRPr>
          </a:p>
          <a:p>
            <a:pPr algn="ctr"/>
            <a:endParaRPr lang="en-GB" sz="3600" dirty="0">
              <a:latin typeface="SassoonCRInfant" panose="00000400000000000000" pitchFamily="2" charset="0"/>
            </a:endParaRPr>
          </a:p>
          <a:p>
            <a:r>
              <a:rPr lang="en-GB" sz="3600" dirty="0">
                <a:latin typeface="SassoonCRInfant" panose="00000400000000000000" pitchFamily="2" charset="0"/>
              </a:rPr>
              <a:t>5. Do come and ask us if you’re unsure of something!</a:t>
            </a:r>
          </a:p>
          <a:p>
            <a:endParaRPr lang="en-GB" dirty="0"/>
          </a:p>
          <a:p>
            <a:endParaRPr lang="en-GB" dirty="0"/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DEE39214-7886-4D50-8E54-045A2B28B56C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565161" y="1228216"/>
            <a:ext cx="5615609" cy="265585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19313297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042572E4-D6BC-4270-AFA9-99EF254DDC54}"/>
              </a:ext>
            </a:extLst>
          </p:cNvPr>
          <p:cNvSpPr txBox="1"/>
          <p:nvPr/>
        </p:nvSpPr>
        <p:spPr>
          <a:xfrm>
            <a:off x="105507" y="0"/>
            <a:ext cx="11980985" cy="169277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600" b="1" u="sng" dirty="0">
                <a:latin typeface="SassoonCRInfant" panose="00000400000000000000" pitchFamily="2" charset="0"/>
              </a:rPr>
              <a:t>Year 2</a:t>
            </a:r>
          </a:p>
          <a:p>
            <a:endParaRPr lang="en-GB" sz="3200" dirty="0">
              <a:latin typeface="SassoonCRInfant" panose="00000400000000000000" pitchFamily="2" charset="0"/>
            </a:endParaRPr>
          </a:p>
          <a:p>
            <a:endParaRPr lang="en-GB" sz="3600" b="1" u="sng" dirty="0">
              <a:latin typeface="SassoonCRInfant" panose="00000400000000000000" pitchFamily="2" charset="0"/>
            </a:endParaRP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41C7E04B-226F-43DB-A1FA-70D5C38CA671}"/>
              </a:ext>
            </a:extLst>
          </p:cNvPr>
          <p:cNvSpPr txBox="1"/>
          <p:nvPr/>
        </p:nvSpPr>
        <p:spPr>
          <a:xfrm>
            <a:off x="4584367" y="375385"/>
            <a:ext cx="3023264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3600" dirty="0">
                <a:latin typeface="SassoonCRInfant" panose="00000400000000000000" pitchFamily="2" charset="0"/>
              </a:rPr>
              <a:t>Comprehension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0B89C3FF-6101-4171-A507-6C574EBD1324}"/>
              </a:ext>
            </a:extLst>
          </p:cNvPr>
          <p:cNvSpPr txBox="1"/>
          <p:nvPr/>
        </p:nvSpPr>
        <p:spPr>
          <a:xfrm>
            <a:off x="327259" y="1421825"/>
            <a:ext cx="6610436" cy="34163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b="0" i="0" dirty="0">
                <a:solidFill>
                  <a:srgbClr val="333333"/>
                </a:solidFill>
                <a:effectLst/>
                <a:latin typeface="SassoonCRInfant" panose="00000400000000000000" pitchFamily="2" charset="0"/>
              </a:rPr>
              <a:t>Comprehension is a 20-week programme that prepares children for the higher expectations of the Year 2 literacy curriculum.</a:t>
            </a:r>
          </a:p>
          <a:p>
            <a:endParaRPr lang="en-GB" dirty="0">
              <a:solidFill>
                <a:srgbClr val="333333"/>
              </a:solidFill>
              <a:latin typeface="SassoonCRInfant" panose="00000400000000000000" pitchFamily="2" charset="0"/>
            </a:endParaRPr>
          </a:p>
          <a:p>
            <a:r>
              <a:rPr lang="en-GB" dirty="0">
                <a:solidFill>
                  <a:srgbClr val="333333"/>
                </a:solidFill>
                <a:latin typeface="SassoonCRInfant" panose="00000400000000000000" pitchFamily="2" charset="0"/>
              </a:rPr>
              <a:t>Comprehension uses the same approach to Read, Write, Inc </a:t>
            </a:r>
            <a:r>
              <a:rPr lang="en-GB" b="0" i="0" dirty="0">
                <a:solidFill>
                  <a:srgbClr val="333333"/>
                </a:solidFill>
                <a:effectLst/>
                <a:latin typeface="SassoonCRInfant" panose="00000400000000000000" pitchFamily="2" charset="0"/>
              </a:rPr>
              <a:t>to develop children’s reading fluency, comprehension</a:t>
            </a:r>
            <a:r>
              <a:rPr lang="en-GB" dirty="0">
                <a:solidFill>
                  <a:srgbClr val="333333"/>
                </a:solidFill>
                <a:latin typeface="SassoonCRInfant" panose="00000400000000000000" pitchFamily="2" charset="0"/>
              </a:rPr>
              <a:t> and </a:t>
            </a:r>
            <a:r>
              <a:rPr lang="en-GB" b="0" i="0" dirty="0">
                <a:solidFill>
                  <a:srgbClr val="333333"/>
                </a:solidFill>
                <a:effectLst/>
                <a:latin typeface="SassoonCRInfant" panose="00000400000000000000" pitchFamily="2" charset="0"/>
              </a:rPr>
              <a:t>vocabulary</a:t>
            </a:r>
            <a:r>
              <a:rPr lang="en-GB" dirty="0">
                <a:solidFill>
                  <a:srgbClr val="333333"/>
                </a:solidFill>
                <a:latin typeface="SassoonCRInfant" panose="00000400000000000000" pitchFamily="2" charset="0"/>
              </a:rPr>
              <a:t>.</a:t>
            </a:r>
            <a:endParaRPr lang="en-GB" b="0" i="0" dirty="0">
              <a:solidFill>
                <a:srgbClr val="333333"/>
              </a:solidFill>
              <a:effectLst/>
              <a:latin typeface="SassoonCRInfant" panose="00000400000000000000" pitchFamily="2" charset="0"/>
            </a:endParaRPr>
          </a:p>
          <a:p>
            <a:endParaRPr lang="en-GB" dirty="0">
              <a:solidFill>
                <a:srgbClr val="333333"/>
              </a:solidFill>
              <a:latin typeface="SassoonCRInfant" panose="00000400000000000000" pitchFamily="2" charset="0"/>
            </a:endParaRPr>
          </a:p>
          <a:p>
            <a:r>
              <a:rPr lang="en-GB" b="0" i="0" dirty="0">
                <a:solidFill>
                  <a:srgbClr val="333333"/>
                </a:solidFill>
                <a:effectLst/>
                <a:latin typeface="SassoonCRInfant" panose="00000400000000000000" pitchFamily="2" charset="0"/>
              </a:rPr>
              <a:t>The modules include fiction and non-fiction texts. </a:t>
            </a:r>
          </a:p>
          <a:p>
            <a:endParaRPr lang="en-GB" b="0" i="0" dirty="0">
              <a:solidFill>
                <a:srgbClr val="333333"/>
              </a:solidFill>
              <a:effectLst/>
              <a:latin typeface="SassoonCRInfant" panose="00000400000000000000" pitchFamily="2" charset="0"/>
            </a:endParaRPr>
          </a:p>
          <a:p>
            <a:endParaRPr lang="en-GB" dirty="0">
              <a:solidFill>
                <a:srgbClr val="333333"/>
              </a:solidFill>
              <a:latin typeface="SassoonCRInfant" panose="00000400000000000000" pitchFamily="2" charset="0"/>
            </a:endParaRPr>
          </a:p>
          <a:p>
            <a:endParaRPr lang="en-GB" dirty="0">
              <a:solidFill>
                <a:srgbClr val="333333"/>
              </a:solidFill>
              <a:latin typeface="SassoonCRInfant" panose="00000400000000000000" pitchFamily="2" charset="0"/>
            </a:endParaRPr>
          </a:p>
          <a:p>
            <a:endParaRPr lang="en-GB" b="0" i="0" dirty="0">
              <a:solidFill>
                <a:srgbClr val="333333"/>
              </a:solidFill>
              <a:effectLst/>
              <a:latin typeface="SassoonCRInfant" panose="00000400000000000000" pitchFamily="2" charset="0"/>
            </a:endParaRPr>
          </a:p>
          <a:p>
            <a:endParaRPr lang="en-GB" dirty="0">
              <a:latin typeface="SassoonCRInfant" panose="00000400000000000000" pitchFamily="2" charset="0"/>
            </a:endParaRP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4BB9C804-FF82-41A5-B498-F81BD750CD2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 rot="21369057">
            <a:off x="7962322" y="1682661"/>
            <a:ext cx="2482978" cy="349267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9141162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042572E4-D6BC-4270-AFA9-99EF254DDC54}"/>
              </a:ext>
            </a:extLst>
          </p:cNvPr>
          <p:cNvSpPr txBox="1"/>
          <p:nvPr/>
        </p:nvSpPr>
        <p:spPr>
          <a:xfrm>
            <a:off x="105507" y="0"/>
            <a:ext cx="11980985" cy="169277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600" b="1" u="sng" dirty="0">
                <a:latin typeface="SassoonCRInfant" panose="00000400000000000000" pitchFamily="2" charset="0"/>
              </a:rPr>
              <a:t>Year 2</a:t>
            </a:r>
          </a:p>
          <a:p>
            <a:endParaRPr lang="en-GB" sz="3200" dirty="0">
              <a:latin typeface="SassoonCRInfant" panose="00000400000000000000" pitchFamily="2" charset="0"/>
            </a:endParaRPr>
          </a:p>
          <a:p>
            <a:endParaRPr lang="en-GB" sz="3600" b="1" u="sng" dirty="0">
              <a:latin typeface="SassoonCRInfant" panose="00000400000000000000" pitchFamily="2" charset="0"/>
            </a:endParaRP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41C7E04B-226F-43DB-A1FA-70D5C38CA671}"/>
              </a:ext>
            </a:extLst>
          </p:cNvPr>
          <p:cNvSpPr txBox="1"/>
          <p:nvPr/>
        </p:nvSpPr>
        <p:spPr>
          <a:xfrm>
            <a:off x="4584367" y="375385"/>
            <a:ext cx="3023264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3600" dirty="0">
                <a:latin typeface="SassoonCRInfant" panose="00000400000000000000" pitchFamily="2" charset="0"/>
              </a:rPr>
              <a:t>Comprehension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510B4989-B3D2-4989-89A7-440F1EB0D9A0}"/>
              </a:ext>
            </a:extLst>
          </p:cNvPr>
          <p:cNvSpPr txBox="1"/>
          <p:nvPr/>
        </p:nvSpPr>
        <p:spPr>
          <a:xfrm>
            <a:off x="616017" y="1397101"/>
            <a:ext cx="7355412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dirty="0">
                <a:solidFill>
                  <a:srgbClr val="333333"/>
                </a:solidFill>
                <a:latin typeface="SassoonCRInfant" panose="00000400000000000000" pitchFamily="2" charset="0"/>
              </a:rPr>
              <a:t>There are 14 modules that follow the same systematic approach to learning. </a:t>
            </a:r>
          </a:p>
          <a:p>
            <a:endParaRPr lang="en-GB" dirty="0"/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971FDC03-7D87-4234-8E11-A9E6A7B02D7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 rot="21369057">
            <a:off x="9195504" y="297092"/>
            <a:ext cx="2482978" cy="3492679"/>
          </a:xfrm>
          <a:prstGeom prst="rect">
            <a:avLst/>
          </a:prstGeom>
        </p:spPr>
      </p:pic>
      <p:pic>
        <p:nvPicPr>
          <p:cNvPr id="11" name="Picture 10">
            <a:extLst>
              <a:ext uri="{FF2B5EF4-FFF2-40B4-BE49-F238E27FC236}">
                <a16:creationId xmlns:a16="http://schemas.microsoft.com/office/drawing/2014/main" id="{E4E870D5-342B-4A81-9EEA-CA3B452C672E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559938" y="2418817"/>
            <a:ext cx="3158379" cy="3867045"/>
          </a:xfrm>
          <a:prstGeom prst="rect">
            <a:avLst/>
          </a:prstGeom>
        </p:spPr>
      </p:pic>
      <p:sp>
        <p:nvSpPr>
          <p:cNvPr id="13" name="TextBox 12">
            <a:extLst>
              <a:ext uri="{FF2B5EF4-FFF2-40B4-BE49-F238E27FC236}">
                <a16:creationId xmlns:a16="http://schemas.microsoft.com/office/drawing/2014/main" id="{6D1FD21A-1D46-433C-AFF4-44DFE0A7168B}"/>
              </a:ext>
            </a:extLst>
          </p:cNvPr>
          <p:cNvSpPr txBox="1"/>
          <p:nvPr/>
        </p:nvSpPr>
        <p:spPr>
          <a:xfrm>
            <a:off x="616017" y="4029173"/>
            <a:ext cx="5069049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dirty="0">
                <a:latin typeface="SassoonCRInfant" panose="00000400000000000000" pitchFamily="2" charset="0"/>
              </a:rPr>
              <a:t>Each session begins with revisiting speed sounds and a vocabulary check. </a:t>
            </a:r>
          </a:p>
        </p:txBody>
      </p:sp>
    </p:spTree>
    <p:extLst>
      <p:ext uri="{BB962C8B-B14F-4D97-AF65-F5344CB8AC3E}">
        <p14:creationId xmlns:p14="http://schemas.microsoft.com/office/powerpoint/2010/main" val="857460811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042572E4-D6BC-4270-AFA9-99EF254DDC54}"/>
              </a:ext>
            </a:extLst>
          </p:cNvPr>
          <p:cNvSpPr txBox="1"/>
          <p:nvPr/>
        </p:nvSpPr>
        <p:spPr>
          <a:xfrm>
            <a:off x="105507" y="0"/>
            <a:ext cx="11980985" cy="169277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600" b="1" u="sng" dirty="0">
                <a:latin typeface="SassoonCRInfant" panose="00000400000000000000" pitchFamily="2" charset="0"/>
              </a:rPr>
              <a:t>Year 2</a:t>
            </a:r>
          </a:p>
          <a:p>
            <a:endParaRPr lang="en-GB" sz="3200" dirty="0">
              <a:latin typeface="SassoonCRInfant" panose="00000400000000000000" pitchFamily="2" charset="0"/>
            </a:endParaRPr>
          </a:p>
          <a:p>
            <a:endParaRPr lang="en-GB" sz="3600" b="1" u="sng" dirty="0">
              <a:latin typeface="SassoonCRInfant" panose="00000400000000000000" pitchFamily="2" charset="0"/>
            </a:endParaRP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41C7E04B-226F-43DB-A1FA-70D5C38CA671}"/>
              </a:ext>
            </a:extLst>
          </p:cNvPr>
          <p:cNvSpPr txBox="1"/>
          <p:nvPr/>
        </p:nvSpPr>
        <p:spPr>
          <a:xfrm>
            <a:off x="4584367" y="375385"/>
            <a:ext cx="3023264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3600" dirty="0">
                <a:latin typeface="SassoonCRInfant" panose="00000400000000000000" pitchFamily="2" charset="0"/>
              </a:rPr>
              <a:t>Comprehension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510B4989-B3D2-4989-89A7-440F1EB0D9A0}"/>
              </a:ext>
            </a:extLst>
          </p:cNvPr>
          <p:cNvSpPr txBox="1"/>
          <p:nvPr/>
        </p:nvSpPr>
        <p:spPr>
          <a:xfrm>
            <a:off x="616017" y="1397101"/>
            <a:ext cx="8559543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latin typeface="SassoonCRInfant" panose="00000400000000000000" pitchFamily="2" charset="0"/>
              </a:rPr>
              <a:t>The children are then asked ‘The Big Question’. This question sets the context for the text.</a:t>
            </a:r>
          </a:p>
          <a:p>
            <a:r>
              <a:rPr lang="en-GB" dirty="0">
                <a:latin typeface="SassoonCRInfant" panose="00000400000000000000" pitchFamily="2" charset="0"/>
              </a:rPr>
              <a:t>It encourages children to connect their own experiences to the forthcoming text and prepares them for the writing task.</a:t>
            </a:r>
          </a:p>
          <a:p>
            <a:endParaRPr lang="en-GB" dirty="0"/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10F91736-8CD6-48AD-B58E-CF2A380DB06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16016" y="2339451"/>
            <a:ext cx="5620039" cy="2057506"/>
          </a:xfrm>
          <a:prstGeom prst="rect">
            <a:avLst/>
          </a:prstGeom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23A46706-8D48-419C-AA6A-60C2DBBA9DDB}"/>
              </a:ext>
            </a:extLst>
          </p:cNvPr>
          <p:cNvSpPr txBox="1"/>
          <p:nvPr/>
        </p:nvSpPr>
        <p:spPr>
          <a:xfrm>
            <a:off x="498930" y="4549676"/>
            <a:ext cx="8394814" cy="286232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latin typeface="SassoonCRInfant" panose="00000400000000000000" pitchFamily="2" charset="0"/>
              </a:rPr>
              <a:t>Before reading the text, the children learn the key vocabulary which allows them to learn what the potential unfamiliar words mean in the text. </a:t>
            </a:r>
          </a:p>
          <a:p>
            <a:endParaRPr lang="en-GB" dirty="0">
              <a:latin typeface="SassoonCRInfant" panose="00000400000000000000" pitchFamily="2" charset="0"/>
            </a:endParaRPr>
          </a:p>
          <a:p>
            <a:r>
              <a:rPr lang="en-GB" dirty="0"/>
              <a:t>The children read in partners, and then the teacher reads aloud the text allowing the children to listen to the text being read out loud.</a:t>
            </a:r>
          </a:p>
          <a:p>
            <a:endParaRPr lang="en-GB" dirty="0"/>
          </a:p>
          <a:p>
            <a:r>
              <a:rPr lang="en-GB" dirty="0"/>
              <a:t>Children will work through the texts really focusing on their comprehension skills, underlining the answers, finding evidence, finding clues. </a:t>
            </a:r>
          </a:p>
          <a:p>
            <a:endParaRPr lang="en-GB" dirty="0">
              <a:latin typeface="SassoonCRInfant" panose="00000400000000000000" pitchFamily="2" charset="0"/>
            </a:endParaRPr>
          </a:p>
          <a:p>
            <a:endParaRPr lang="en-GB" dirty="0">
              <a:latin typeface="SassoonCRInfant" panose="00000400000000000000" pitchFamily="2" charset="0"/>
            </a:endParaRPr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E80D3BB5-2974-433D-8681-C113BDA9A38D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175560" y="184425"/>
            <a:ext cx="2143438" cy="3016692"/>
          </a:xfrm>
          <a:prstGeom prst="rect">
            <a:avLst/>
          </a:prstGeom>
        </p:spPr>
      </p:pic>
      <p:pic>
        <p:nvPicPr>
          <p:cNvPr id="10" name="Picture 9">
            <a:extLst>
              <a:ext uri="{FF2B5EF4-FFF2-40B4-BE49-F238E27FC236}">
                <a16:creationId xmlns:a16="http://schemas.microsoft.com/office/drawing/2014/main" id="{28570DD6-D3EB-486C-A424-7591AC84F70F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9175560" y="3385542"/>
            <a:ext cx="2143438" cy="307659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96638266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042572E4-D6BC-4270-AFA9-99EF254DDC54}"/>
              </a:ext>
            </a:extLst>
          </p:cNvPr>
          <p:cNvSpPr txBox="1"/>
          <p:nvPr/>
        </p:nvSpPr>
        <p:spPr>
          <a:xfrm>
            <a:off x="105507" y="-16778"/>
            <a:ext cx="11980985" cy="169277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600" b="1" u="sng" dirty="0">
                <a:latin typeface="SassoonCRInfant" panose="00000400000000000000" pitchFamily="2" charset="0"/>
              </a:rPr>
              <a:t>Year 2</a:t>
            </a:r>
          </a:p>
          <a:p>
            <a:endParaRPr lang="en-GB" sz="3200" dirty="0">
              <a:latin typeface="SassoonCRInfant" panose="00000400000000000000" pitchFamily="2" charset="0"/>
            </a:endParaRPr>
          </a:p>
          <a:p>
            <a:endParaRPr lang="en-GB" sz="3600" b="1" u="sng" dirty="0">
              <a:latin typeface="SassoonCRInfant" panose="00000400000000000000" pitchFamily="2" charset="0"/>
            </a:endParaRP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41C7E04B-226F-43DB-A1FA-70D5C38CA671}"/>
              </a:ext>
            </a:extLst>
          </p:cNvPr>
          <p:cNvSpPr txBox="1"/>
          <p:nvPr/>
        </p:nvSpPr>
        <p:spPr>
          <a:xfrm>
            <a:off x="4215836" y="635267"/>
            <a:ext cx="3760325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3600" dirty="0">
                <a:latin typeface="SassoonCRInfant" panose="00000400000000000000" pitchFamily="2" charset="0"/>
              </a:rPr>
              <a:t>Accelerated reader.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7901CBC0-4909-4729-9EAD-48B554B7401A}"/>
              </a:ext>
            </a:extLst>
          </p:cNvPr>
          <p:cNvSpPr txBox="1"/>
          <p:nvPr/>
        </p:nvSpPr>
        <p:spPr>
          <a:xfrm>
            <a:off x="780176" y="2046914"/>
            <a:ext cx="9454393" cy="258532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Tx/>
              <a:buChar char="-"/>
            </a:pPr>
            <a:r>
              <a:rPr lang="en-GB" dirty="0">
                <a:latin typeface="SassoonCRInfant" panose="00000400000000000000" pitchFamily="2" charset="0"/>
              </a:rPr>
              <a:t>Once they have moved to comprehension they will begin Accelerated Reader.  </a:t>
            </a:r>
          </a:p>
          <a:p>
            <a:pPr marL="285750" indent="-285750">
              <a:buFontTx/>
              <a:buChar char="-"/>
            </a:pPr>
            <a:r>
              <a:rPr lang="en-GB" dirty="0">
                <a:latin typeface="SassoonCRInfant" panose="00000400000000000000" pitchFamily="2" charset="0"/>
              </a:rPr>
              <a:t>They will take an initial quiz – star reading quiz</a:t>
            </a:r>
          </a:p>
          <a:p>
            <a:pPr marL="285750" indent="-285750">
              <a:buFontTx/>
              <a:buChar char="-"/>
            </a:pPr>
            <a:r>
              <a:rPr lang="en-GB" dirty="0">
                <a:latin typeface="SassoonCRInfant" panose="00000400000000000000" pitchFamily="2" charset="0"/>
              </a:rPr>
              <a:t>This generates a reading range – takes into account their fluency and comprehension</a:t>
            </a:r>
          </a:p>
          <a:p>
            <a:pPr marL="285750" indent="-285750">
              <a:buFontTx/>
              <a:buChar char="-"/>
            </a:pPr>
            <a:r>
              <a:rPr lang="en-GB" dirty="0">
                <a:latin typeface="SassoonCRInfant" panose="00000400000000000000" pitchFamily="2" charset="0"/>
              </a:rPr>
              <a:t>Children will then get a level with specific reading targets ( which they work on in school) </a:t>
            </a:r>
          </a:p>
          <a:p>
            <a:pPr marL="285750" indent="-285750">
              <a:buFontTx/>
              <a:buChar char="-"/>
            </a:pPr>
            <a:r>
              <a:rPr lang="en-GB" dirty="0">
                <a:latin typeface="SassoonCRInfant" panose="00000400000000000000" pitchFamily="2" charset="0"/>
              </a:rPr>
              <a:t>Children will choose a book from the library within their range (2.1-3.2) </a:t>
            </a:r>
          </a:p>
          <a:p>
            <a:pPr marL="285750" indent="-285750">
              <a:buFontTx/>
              <a:buChar char="-"/>
            </a:pPr>
            <a:r>
              <a:rPr lang="en-GB" dirty="0">
                <a:latin typeface="SassoonCRInfant" panose="00000400000000000000" pitchFamily="2" charset="0"/>
              </a:rPr>
              <a:t>Children will choose a book within this range. </a:t>
            </a:r>
          </a:p>
          <a:p>
            <a:pPr marL="285750" indent="-285750">
              <a:buFontTx/>
              <a:buChar char="-"/>
            </a:pPr>
            <a:r>
              <a:rPr lang="en-GB" dirty="0">
                <a:latin typeface="SassoonCRInfant" panose="00000400000000000000" pitchFamily="2" charset="0"/>
              </a:rPr>
              <a:t>After reading it they will take a quiz with the book next to them – applying skills taught in comprehension lesson.</a:t>
            </a:r>
          </a:p>
          <a:p>
            <a:pPr marL="285750" indent="-285750">
              <a:buFontTx/>
              <a:buChar char="-"/>
            </a:pPr>
            <a:r>
              <a:rPr lang="en-GB" dirty="0">
                <a:latin typeface="SassoonCRInfant" panose="00000400000000000000" pitchFamily="2" charset="0"/>
              </a:rPr>
              <a:t>End of term time they will take the star reading assessment – regenerates their reading range. </a:t>
            </a: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753868A1-6299-4CB1-BF81-9A012F56B33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80176" y="5003158"/>
            <a:ext cx="4007056" cy="86364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19550572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042572E4-D6BC-4270-AFA9-99EF254DDC54}"/>
              </a:ext>
            </a:extLst>
          </p:cNvPr>
          <p:cNvSpPr txBox="1"/>
          <p:nvPr/>
        </p:nvSpPr>
        <p:spPr>
          <a:xfrm>
            <a:off x="105507" y="0"/>
            <a:ext cx="11980985" cy="169277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600" b="1" u="sng" dirty="0">
                <a:latin typeface="SassoonCRInfant" panose="00000400000000000000" pitchFamily="2" charset="0"/>
              </a:rPr>
              <a:t>Any questions?</a:t>
            </a:r>
          </a:p>
          <a:p>
            <a:endParaRPr lang="en-GB" sz="3200" dirty="0">
              <a:latin typeface="SassoonCRInfant" panose="00000400000000000000" pitchFamily="2" charset="0"/>
            </a:endParaRPr>
          </a:p>
          <a:p>
            <a:endParaRPr lang="en-GB" sz="3600" b="1" u="sng" dirty="0">
              <a:latin typeface="SassoonCRInfant" panose="00000400000000000000" pitchFamily="2" charset="0"/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DCF45672-9874-4D1B-9399-EEC10D557061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b="6786"/>
          <a:stretch/>
        </p:blipFill>
        <p:spPr>
          <a:xfrm>
            <a:off x="2638425" y="1447800"/>
            <a:ext cx="6700710" cy="40671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24149413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3078</TotalTime>
  <Words>1031</Words>
  <Application>Microsoft Office PowerPoint</Application>
  <PresentationFormat>Widescreen</PresentationFormat>
  <Paragraphs>113</Paragraphs>
  <Slides>15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15</vt:i4>
      </vt:variant>
    </vt:vector>
  </HeadingPairs>
  <TitlesOfParts>
    <vt:vector size="20" baseType="lpstr">
      <vt:lpstr>Arial</vt:lpstr>
      <vt:lpstr>Calibri</vt:lpstr>
      <vt:lpstr>Calibri Light</vt:lpstr>
      <vt:lpstr>SassoonCRInfant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Melissa Buckley</dc:creator>
  <cp:lastModifiedBy>Jessica Darvill</cp:lastModifiedBy>
  <cp:revision>34</cp:revision>
  <dcterms:created xsi:type="dcterms:W3CDTF">2024-09-27T12:09:44Z</dcterms:created>
  <dcterms:modified xsi:type="dcterms:W3CDTF">2025-09-30T16:32:42Z</dcterms:modified>
</cp:coreProperties>
</file>