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1" r:id="rId9"/>
    <p:sldId id="262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0318-8326-4B96-8E75-29425076F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CCD37-57E0-4069-BC15-AE376EEA4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830D2-863A-402C-BB0F-2B215FA6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46CD-C870-4A98-830A-12BCCDFBF63D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EC0FF-3A6C-4847-B6BF-8BBEC09B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37055-AB88-4768-978F-92F07E9E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9B11-D5A4-40D6-8168-6811924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60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E5C6-E39E-4969-87C9-158E75DF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633D5-3579-410C-B2DF-A9C88E5EB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F061C-EDE4-4FB2-B6F1-D185DFEBB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46CD-C870-4A98-830A-12BCCDFBF63D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0880-C54E-4A7E-9DE6-49595821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24F4C-1D36-4C06-B830-68C02781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9B11-D5A4-40D6-8168-6811924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36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A71B3-26B5-40D0-A4EF-7741A19A3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EB63C-0DAB-49F2-8DC6-C7A1BA5D7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E0A12-061F-4EB0-82F0-B1ACB3F7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46CD-C870-4A98-830A-12BCCDFBF63D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4F25A-DE36-4B57-A005-C21D6422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1AD79-D72F-45FE-A013-594D73E2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9B11-D5A4-40D6-8168-6811924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15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A494-04FF-4D3B-8E47-14D066FD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34B3B-D8E3-46E4-A693-A8E6BF342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EAC6C-5004-433C-A4B4-2131A220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46CD-C870-4A98-830A-12BCCDFBF63D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44E90-DAC8-4034-B12E-A69879BE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ACB6D-DF12-4F86-929A-2BF0CC95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9B11-D5A4-40D6-8168-6811924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04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AA66-AE18-44D4-B0E7-84F2EFCF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ACC51-0AA9-4CDC-BB6A-F2D860A74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4CE6C-F5DA-493A-82E2-82F41CE46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46CD-C870-4A98-830A-12BCCDFBF63D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E25DD-92A9-428F-A417-5B7E686F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17C73-5974-414F-A6CC-B9BFF7AF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9B11-D5A4-40D6-8168-6811924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95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31F1-D9F0-45CC-96E7-2E12077E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1CE8-606A-4E0F-97E7-907530374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8E5F7-D683-4E84-B289-939D310A7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8C757-4580-413C-8CFC-78187564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46CD-C870-4A98-830A-12BCCDFBF63D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149EC-4808-4777-8DD4-0ED2282E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77812-C8C9-4A7D-A052-01E89523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9B11-D5A4-40D6-8168-6811924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8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6F6D7-53F3-4815-83FF-7A542E900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FCC8C-67FB-476E-9849-D86979B97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411EB-1F4D-48EE-A95E-7CC0B006B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97434-79C0-4022-A640-92199924D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7AC264-8799-4EAE-AF99-884BE4A51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71856E-A5C9-4079-A450-6E693CC2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46CD-C870-4A98-830A-12BCCDFBF63D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178680-4601-4F3B-8262-DAE1974D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2B6308-3D3F-476D-9AE7-CFEFA1F0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9B11-D5A4-40D6-8168-6811924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61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2329-0325-4134-B24F-586BE7411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95EE3-BA3F-469F-9017-D92F14ED5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46CD-C870-4A98-830A-12BCCDFBF63D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98BBE-D239-4118-9257-037784A0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D21D6-CC06-4F72-A218-C1FD7F10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9B11-D5A4-40D6-8168-6811924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8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EC59A1-BFCA-49EB-8FC4-F5939AB86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46CD-C870-4A98-830A-12BCCDFBF63D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75928-9B30-434E-975C-23608E2D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E58EA-175B-4E8D-8FE7-B026C14D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9B11-D5A4-40D6-8168-6811924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4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66E6-6DD2-4CD8-8912-7BF23C7F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9F11F-660B-433A-9B98-793C284B6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6095F-3DBA-486A-8FC0-D9A3D08F0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E8568-C5B7-41F0-A334-ECBF90BE3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46CD-C870-4A98-830A-12BCCDFBF63D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9A584-C971-4099-91A2-1766679F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99C70-52DB-479B-A9E0-3B4B038E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9B11-D5A4-40D6-8168-6811924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15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FF8B-FD5D-4957-B717-B4011016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CD585F-DE8E-4C7E-BFA3-ADBC4A16F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7456F-1382-435F-B30E-20ED3EB5C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173C4-523D-477B-B762-01801457A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46CD-C870-4A98-830A-12BCCDFBF63D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3D77F-25C9-490E-B613-8D6348AF6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4FFE5-655E-4002-B07C-4CA73965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9B11-D5A4-40D6-8168-6811924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1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557D95-F12F-44C3-A1BA-70F85BC84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B91F9-4C04-4C73-8E14-5A51BBF78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0575C-408B-473D-BBEC-973A2FF5B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46CD-C870-4A98-830A-12BCCDFBF63D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759C8-47D1-4796-AB8D-F86954A8E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67A07-37D6-4327-8726-FC4BB325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C9B11-D5A4-40D6-8168-6811924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6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2572E4-D6BC-4270-AFA9-99EF254DDC54}"/>
              </a:ext>
            </a:extLst>
          </p:cNvPr>
          <p:cNvSpPr txBox="1"/>
          <p:nvPr/>
        </p:nvSpPr>
        <p:spPr>
          <a:xfrm>
            <a:off x="1743075" y="668346"/>
            <a:ext cx="793935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500" b="1" u="sng" dirty="0">
                <a:latin typeface="SassoonCRInfant" panose="00000400000000000000" pitchFamily="2" charset="0"/>
              </a:rPr>
              <a:t>Year 1 reading and </a:t>
            </a:r>
          </a:p>
          <a:p>
            <a:pPr algn="ctr"/>
            <a:r>
              <a:rPr lang="en-GB" sz="7500" b="1" u="sng" dirty="0">
                <a:latin typeface="SassoonCRInfant" panose="00000400000000000000" pitchFamily="2" charset="0"/>
              </a:rPr>
              <a:t>phonics workshop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F921A0-7DEB-4F96-AAA8-090B0F2CD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3267075"/>
            <a:ext cx="87058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1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2572E4-D6BC-4270-AFA9-99EF254DDC54}"/>
              </a:ext>
            </a:extLst>
          </p:cNvPr>
          <p:cNvSpPr txBox="1"/>
          <p:nvPr/>
        </p:nvSpPr>
        <p:spPr>
          <a:xfrm>
            <a:off x="105507" y="0"/>
            <a:ext cx="119809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latin typeface="SassoonCRInfant" panose="00000400000000000000" pitchFamily="2" charset="0"/>
              </a:rPr>
              <a:t>How can I help my child?</a:t>
            </a:r>
          </a:p>
          <a:p>
            <a:endParaRPr lang="en-GB" sz="3200" dirty="0">
              <a:latin typeface="SassoonCRInfant" panose="00000400000000000000" pitchFamily="2" charset="0"/>
            </a:endParaRPr>
          </a:p>
          <a:p>
            <a:endParaRPr lang="en-GB" sz="3600" b="1" u="sng" dirty="0">
              <a:latin typeface="SassoonCRInfant" panose="000004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86320-5C4B-4200-8797-B3835E7D3A49}"/>
              </a:ext>
            </a:extLst>
          </p:cNvPr>
          <p:cNvSpPr txBox="1"/>
          <p:nvPr/>
        </p:nvSpPr>
        <p:spPr>
          <a:xfrm>
            <a:off x="105507" y="627724"/>
            <a:ext cx="11785149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SassoonCRInfant" panose="00000400000000000000" pitchFamily="2" charset="0"/>
              </a:rPr>
              <a:t>4. Model phonemes correctly – saying sounds correctly.  </a:t>
            </a:r>
          </a:p>
          <a:p>
            <a:endParaRPr lang="en-GB" sz="3600" dirty="0">
              <a:latin typeface="SassoonCRInfant" panose="00000400000000000000" pitchFamily="2" charset="0"/>
            </a:endParaRPr>
          </a:p>
          <a:p>
            <a:endParaRPr lang="en-GB" sz="3600" dirty="0">
              <a:latin typeface="SassoonCRInfant" panose="00000400000000000000" pitchFamily="2" charset="0"/>
            </a:endParaRPr>
          </a:p>
          <a:p>
            <a:endParaRPr lang="en-GB" sz="3600" dirty="0">
              <a:latin typeface="SassoonCRInfant" panose="00000400000000000000" pitchFamily="2" charset="0"/>
            </a:endParaRPr>
          </a:p>
          <a:p>
            <a:endParaRPr lang="en-GB" sz="3600" dirty="0">
              <a:latin typeface="SassoonCRInfant" panose="00000400000000000000" pitchFamily="2" charset="0"/>
            </a:endParaRPr>
          </a:p>
          <a:p>
            <a:endParaRPr lang="en-GB" sz="3600" dirty="0">
              <a:latin typeface="SassoonCRInfant" panose="00000400000000000000" pitchFamily="2" charset="0"/>
            </a:endParaRPr>
          </a:p>
          <a:p>
            <a:pPr algn="ctr"/>
            <a:r>
              <a:rPr lang="en-GB" sz="2400" dirty="0">
                <a:latin typeface="SassoonCRInfant" panose="00000400000000000000" pitchFamily="2" charset="0"/>
              </a:rPr>
              <a:t>https://schools.ruthmiskin.com/training/view/aQatQfBQ/4gTofubW</a:t>
            </a:r>
          </a:p>
          <a:p>
            <a:endParaRPr lang="en-GB" sz="3600" dirty="0">
              <a:latin typeface="SassoonCRInfant" panose="00000400000000000000" pitchFamily="2" charset="0"/>
            </a:endParaRPr>
          </a:p>
          <a:p>
            <a:r>
              <a:rPr lang="en-GB" sz="3600" dirty="0">
                <a:latin typeface="SassoonCRInfant" panose="00000400000000000000" pitchFamily="2" charset="0"/>
              </a:rPr>
              <a:t>5. Do come and ask us if you’re unsure of something!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39214-7886-4D50-8E54-045A2B28B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161" y="1228216"/>
            <a:ext cx="5615609" cy="265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1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2572E4-D6BC-4270-AFA9-99EF254DDC54}"/>
              </a:ext>
            </a:extLst>
          </p:cNvPr>
          <p:cNvSpPr txBox="1"/>
          <p:nvPr/>
        </p:nvSpPr>
        <p:spPr>
          <a:xfrm>
            <a:off x="105507" y="0"/>
            <a:ext cx="119809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latin typeface="SassoonCRInfant" panose="00000400000000000000" pitchFamily="2" charset="0"/>
              </a:rPr>
              <a:t>Any questions?</a:t>
            </a:r>
          </a:p>
          <a:p>
            <a:endParaRPr lang="en-GB" sz="3200" dirty="0">
              <a:latin typeface="SassoonCRInfant" panose="00000400000000000000" pitchFamily="2" charset="0"/>
            </a:endParaRPr>
          </a:p>
          <a:p>
            <a:endParaRPr lang="en-GB" sz="3600" b="1" u="sng" dirty="0">
              <a:latin typeface="SassoonCRInfant" panose="000004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45672-9874-4D1B-9399-EEC10D557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86"/>
          <a:stretch/>
        </p:blipFill>
        <p:spPr>
          <a:xfrm>
            <a:off x="2638425" y="1447800"/>
            <a:ext cx="670071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4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2572E4-D6BC-4270-AFA9-99EF254DDC54}"/>
              </a:ext>
            </a:extLst>
          </p:cNvPr>
          <p:cNvSpPr txBox="1"/>
          <p:nvPr/>
        </p:nvSpPr>
        <p:spPr>
          <a:xfrm>
            <a:off x="772337" y="455342"/>
            <a:ext cx="1064732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b="1" u="sng" dirty="0">
                <a:latin typeface="SassoonCRInfant" panose="00000400000000000000" pitchFamily="2" charset="0"/>
              </a:rPr>
              <a:t>Purpose of this meeting: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SassoonCRInfant" panose="00000400000000000000" pitchFamily="2" charset="0"/>
              </a:rPr>
              <a:t>To explain the process of phonics teaching at George Street School.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SassoonCRInfant" panose="00000400000000000000" pitchFamily="2" charset="0"/>
              </a:rPr>
              <a:t>To explain how the Year 1 Phonics Screening check works that will be held in June 2025.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SassoonCRInfant" panose="00000400000000000000" pitchFamily="2" charset="0"/>
              </a:rPr>
              <a:t>To improve everyone’s confidence in supporting the children in all of our care with their phonics learning by sharing resources and activities we use in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SassoonCRInfant" panose="00000400000000000000" pitchFamily="2" charset="0"/>
              </a:rPr>
              <a:t>To recap strategies that were introduced in Reception which will help your child with their reading.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FE51BD-617D-4F77-8D33-D2117F1AE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6" y="51254"/>
            <a:ext cx="1238250" cy="872671"/>
          </a:xfrm>
          <a:prstGeom prst="rect">
            <a:avLst/>
          </a:prstGeom>
        </p:spPr>
      </p:pic>
      <p:pic>
        <p:nvPicPr>
          <p:cNvPr id="5" name="Google Shape;90;p2">
            <a:extLst>
              <a:ext uri="{FF2B5EF4-FFF2-40B4-BE49-F238E27FC236}">
                <a16:creationId xmlns:a16="http://schemas.microsoft.com/office/drawing/2014/main" id="{074F4400-967E-4DF3-B17F-CBC55DD7F1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0705"/>
          <a:stretch/>
        </p:blipFill>
        <p:spPr>
          <a:xfrm>
            <a:off x="247761" y="51254"/>
            <a:ext cx="2028714" cy="1044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01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2572E4-D6BC-4270-AFA9-99EF254DDC54}"/>
              </a:ext>
            </a:extLst>
          </p:cNvPr>
          <p:cNvSpPr txBox="1"/>
          <p:nvPr/>
        </p:nvSpPr>
        <p:spPr>
          <a:xfrm>
            <a:off x="492369" y="379142"/>
            <a:ext cx="112072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latin typeface="SassoonCRInfant" panose="00000400000000000000" pitchFamily="2" charset="0"/>
              </a:rPr>
              <a:t>So how does reading and phonics at George Street look?</a:t>
            </a:r>
            <a:endParaRPr lang="en-GB" sz="3600" dirty="0">
              <a:latin typeface="SassoonCRInfant" panose="00000400000000000000" pitchFamily="2" charset="0"/>
            </a:endParaRPr>
          </a:p>
          <a:p>
            <a:endParaRPr lang="en-GB" sz="3600" b="1" u="sng" dirty="0">
              <a:latin typeface="SassoonCRInfant" panose="00000400000000000000" pitchFamily="2" charset="0"/>
            </a:endParaRPr>
          </a:p>
          <a:p>
            <a:pPr marL="571500" indent="-571500">
              <a:buFontTx/>
              <a:buChar char="-"/>
            </a:pPr>
            <a:r>
              <a:rPr lang="en-GB" sz="3600" dirty="0">
                <a:latin typeface="SassoonCRInfant" panose="00000400000000000000" pitchFamily="2" charset="0"/>
              </a:rPr>
              <a:t>Read Write Inc. (RWI) </a:t>
            </a:r>
          </a:p>
          <a:p>
            <a:pPr marL="571500" indent="-571500">
              <a:buFontTx/>
              <a:buChar char="-"/>
            </a:pPr>
            <a:r>
              <a:rPr lang="en-GB" sz="3600" dirty="0">
                <a:latin typeface="SassoonCRInfant" panose="00000400000000000000" pitchFamily="2" charset="0"/>
              </a:rPr>
              <a:t>Daily speed sounds session followed by a reading session. (every day except Friday)</a:t>
            </a:r>
          </a:p>
          <a:p>
            <a:pPr marL="571500" indent="-571500">
              <a:buFontTx/>
              <a:buChar char="-"/>
            </a:pPr>
            <a:r>
              <a:rPr lang="en-GB" sz="3600" dirty="0">
                <a:latin typeface="SassoonCRInfant" panose="00000400000000000000" pitchFamily="2" charset="0"/>
              </a:rPr>
              <a:t>Reading across all curriculum</a:t>
            </a:r>
          </a:p>
          <a:p>
            <a:pPr marL="571500" indent="-571500">
              <a:buFontTx/>
              <a:buChar char="-"/>
            </a:pPr>
            <a:r>
              <a:rPr lang="en-GB" sz="3600" dirty="0">
                <a:latin typeface="SassoonCRInfant" panose="00000400000000000000" pitchFamily="2" charset="0"/>
              </a:rPr>
              <a:t>Reading on a Friday in school</a:t>
            </a:r>
          </a:p>
          <a:p>
            <a:pPr marL="571500" indent="-571500">
              <a:buFontTx/>
              <a:buChar char="-"/>
            </a:pPr>
            <a:r>
              <a:rPr lang="en-GB" sz="3600" dirty="0">
                <a:latin typeface="SassoonCRInfant" panose="00000400000000000000" pitchFamily="2" charset="0"/>
              </a:rPr>
              <a:t>Reading at home.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FD6FB0-EED6-48AE-95A9-7B512F77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934013"/>
            <a:ext cx="1990725" cy="618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027676-5798-4366-AB46-341AD18BD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304" y="3228975"/>
            <a:ext cx="5227957" cy="3098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B8801-61DB-42F5-B0EC-ADD3DABDD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60" y="4903457"/>
            <a:ext cx="381033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9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2572E4-D6BC-4270-AFA9-99EF254DDC54}"/>
              </a:ext>
            </a:extLst>
          </p:cNvPr>
          <p:cNvSpPr txBox="1"/>
          <p:nvPr/>
        </p:nvSpPr>
        <p:spPr>
          <a:xfrm>
            <a:off x="105507" y="0"/>
            <a:ext cx="11980985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latin typeface="SassoonCRInfant" panose="00000400000000000000" pitchFamily="2" charset="0"/>
              </a:rPr>
              <a:t>What does a daily phonics session look like?</a:t>
            </a:r>
          </a:p>
          <a:p>
            <a:pPr marL="742950" indent="-742950">
              <a:buAutoNum type="arabicPeriod"/>
            </a:pPr>
            <a:r>
              <a:rPr lang="en-GB" sz="3200" dirty="0">
                <a:latin typeface="SassoonCRInfant" panose="00000400000000000000" pitchFamily="2" charset="0"/>
              </a:rPr>
              <a:t>Introduce the sound – play games.</a:t>
            </a:r>
          </a:p>
          <a:p>
            <a:pPr marL="742950" indent="-742950">
              <a:buAutoNum type="arabicPeriod"/>
            </a:pPr>
            <a:r>
              <a:rPr lang="en-GB" sz="3200" dirty="0">
                <a:latin typeface="SassoonCRInfant" panose="00000400000000000000" pitchFamily="2" charset="0"/>
              </a:rPr>
              <a:t>Sound in the pack.</a:t>
            </a:r>
          </a:p>
          <a:p>
            <a:pPr marL="742950" indent="-742950">
              <a:buAutoNum type="arabicPeriod"/>
            </a:pPr>
            <a:r>
              <a:rPr lang="en-GB" sz="3200" dirty="0">
                <a:latin typeface="SassoonCRInfant" panose="00000400000000000000" pitchFamily="2" charset="0"/>
              </a:rPr>
              <a:t>Show a word with sound incorporated. </a:t>
            </a:r>
          </a:p>
          <a:p>
            <a:pPr marL="742950" indent="-742950">
              <a:buAutoNum type="arabicPeriod"/>
            </a:pPr>
            <a:r>
              <a:rPr lang="en-GB" sz="3200" dirty="0">
                <a:latin typeface="SassoonCRInfant" panose="00000400000000000000" pitchFamily="2" charset="0"/>
              </a:rPr>
              <a:t>Teacher model ‘Fred talk’</a:t>
            </a:r>
          </a:p>
          <a:p>
            <a:pPr marL="742950" indent="-742950">
              <a:buAutoNum type="arabicPeriod"/>
            </a:pPr>
            <a:r>
              <a:rPr lang="en-GB" sz="3200" dirty="0">
                <a:latin typeface="SassoonCRInfant" panose="00000400000000000000" pitchFamily="2" charset="0"/>
              </a:rPr>
              <a:t>Ask the children to say the word.</a:t>
            </a:r>
          </a:p>
          <a:p>
            <a:pPr marL="742950" indent="-742950">
              <a:buAutoNum type="arabicPeriod"/>
            </a:pPr>
            <a:r>
              <a:rPr lang="en-GB" sz="3200" dirty="0">
                <a:latin typeface="SassoonCRInfant" panose="00000400000000000000" pitchFamily="2" charset="0"/>
              </a:rPr>
              <a:t>Repeat 3-5 with four or five other words with that sound.</a:t>
            </a:r>
          </a:p>
          <a:p>
            <a:pPr marL="742950" indent="-742950">
              <a:buAutoNum type="arabicPeriod"/>
            </a:pPr>
            <a:r>
              <a:rPr lang="en-GB" sz="3200" dirty="0">
                <a:latin typeface="SassoonCRInfant" panose="00000400000000000000" pitchFamily="2" charset="0"/>
              </a:rPr>
              <a:t>Review words – Special friends, Fred Talk, Say the word/Fred in your head/ Speedy reading.</a:t>
            </a:r>
          </a:p>
          <a:p>
            <a:pPr marL="742950" indent="-742950">
              <a:buAutoNum type="arabicPeriod"/>
            </a:pPr>
            <a:r>
              <a:rPr lang="en-GB" sz="3200" dirty="0">
                <a:latin typeface="SassoonCRInfant" panose="00000400000000000000" pitchFamily="2" charset="0"/>
              </a:rPr>
              <a:t>Alien words.</a:t>
            </a:r>
          </a:p>
          <a:p>
            <a:pPr marL="742950" indent="-742950">
              <a:buAutoNum type="arabicPeriod"/>
            </a:pPr>
            <a:r>
              <a:rPr lang="en-GB" sz="3200" dirty="0">
                <a:latin typeface="SassoonCRInfant" panose="00000400000000000000" pitchFamily="2" charset="0"/>
              </a:rPr>
              <a:t>Spell the words: </a:t>
            </a:r>
          </a:p>
          <a:p>
            <a:r>
              <a:rPr lang="en-GB" sz="3200" dirty="0">
                <a:latin typeface="SassoonCRInfant" panose="00000400000000000000" pitchFamily="2" charset="0"/>
              </a:rPr>
              <a:t>	- Each sound in each word on fingers pinched.</a:t>
            </a:r>
          </a:p>
          <a:p>
            <a:r>
              <a:rPr lang="en-GB" sz="3200" dirty="0">
                <a:latin typeface="SassoonCRInfant" panose="00000400000000000000" pitchFamily="2" charset="0"/>
              </a:rPr>
              <a:t>	- children write the word</a:t>
            </a:r>
          </a:p>
          <a:p>
            <a:r>
              <a:rPr lang="en-GB" sz="3200" dirty="0">
                <a:latin typeface="SassoonCRInfant" panose="00000400000000000000" pitchFamily="2" charset="0"/>
              </a:rPr>
              <a:t>	- Check the word</a:t>
            </a:r>
          </a:p>
          <a:p>
            <a:endParaRPr lang="en-GB" sz="3600" b="1" u="sng" dirty="0">
              <a:latin typeface="SassoonCRInfant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5CB865-224B-4038-81AE-30AFB4331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622" y="1431555"/>
            <a:ext cx="1323975" cy="1323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A342D2-8A52-410F-9278-FC92CC433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5" y="4029640"/>
            <a:ext cx="2752725" cy="2752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4F0430-0122-4944-9A12-13CF38C7E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597" y="967069"/>
            <a:ext cx="347389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4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2572E4-D6BC-4270-AFA9-99EF254DDC54}"/>
              </a:ext>
            </a:extLst>
          </p:cNvPr>
          <p:cNvSpPr txBox="1"/>
          <p:nvPr/>
        </p:nvSpPr>
        <p:spPr>
          <a:xfrm>
            <a:off x="153865" y="0"/>
            <a:ext cx="1198098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latin typeface="SassoonCRInfant" panose="00000400000000000000" pitchFamily="2" charset="0"/>
              </a:rPr>
              <a:t>What does a daily reading session look like?</a:t>
            </a:r>
          </a:p>
          <a:p>
            <a:endParaRPr lang="en-GB" sz="3200" dirty="0">
              <a:latin typeface="SassoonCRInfant" panose="00000400000000000000" pitchFamily="2" charset="0"/>
            </a:endParaRPr>
          </a:p>
          <a:p>
            <a:r>
              <a:rPr lang="en-GB" sz="3200" dirty="0">
                <a:latin typeface="SassoonCRInfant" panose="00000400000000000000" pitchFamily="2" charset="0"/>
              </a:rPr>
              <a:t>Sessions all different over three or four days depending on the colour of book your child is reading.</a:t>
            </a:r>
          </a:p>
          <a:p>
            <a:endParaRPr lang="en-GB" sz="3200" dirty="0">
              <a:latin typeface="SassoonCRInfant" panose="00000400000000000000" pitchFamily="2" charset="0"/>
            </a:endParaRPr>
          </a:p>
          <a:p>
            <a:r>
              <a:rPr lang="en-GB" sz="3200" dirty="0">
                <a:latin typeface="SassoonCRInfant" panose="00000400000000000000" pitchFamily="2" charset="0"/>
              </a:rPr>
              <a:t>Generally: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SassoonCRInfant" panose="00000400000000000000" pitchFamily="2" charset="0"/>
              </a:rPr>
              <a:t>Share the book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SassoonCRInfant" panose="00000400000000000000" pitchFamily="2" charset="0"/>
              </a:rPr>
              <a:t>Practise the words used in the story on cards first. Story green words, speedy green words and red words.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SassoonCRInfant" panose="00000400000000000000" pitchFamily="2" charset="0"/>
              </a:rPr>
              <a:t>Children read the sounds, words and story in pairs to each other turn taking using a lolly stick. One points to the word and the other reads. Then they swap.</a:t>
            </a:r>
          </a:p>
          <a:p>
            <a:endParaRPr lang="en-GB" sz="3600" b="1" u="sng" dirty="0">
              <a:latin typeface="SassoonCRInfant" panose="000004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B90FF-AA29-4FD1-B146-22E486E1BE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82" y="1829435"/>
            <a:ext cx="2223135" cy="1599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F8F083-82C0-43F3-9E73-B8B32A0801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52" y="1725294"/>
            <a:ext cx="1284923" cy="1599565"/>
          </a:xfrm>
          <a:prstGeom prst="rect">
            <a:avLst/>
          </a:prstGeom>
        </p:spPr>
      </p:pic>
      <p:pic>
        <p:nvPicPr>
          <p:cNvPr id="1026" name="Picture 2" descr="Ice Lolly Sticks, L: 20 cm, W: 25 mm ...">
            <a:extLst>
              <a:ext uri="{FF2B5EF4-FFF2-40B4-BE49-F238E27FC236}">
                <a16:creationId xmlns:a16="http://schemas.microsoft.com/office/drawing/2014/main" id="{CC0A8664-0330-4615-BB92-AC7F6E094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55" b="35778"/>
          <a:stretch/>
        </p:blipFill>
        <p:spPr bwMode="auto">
          <a:xfrm>
            <a:off x="6144357" y="5800725"/>
            <a:ext cx="21431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8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2572E4-D6BC-4270-AFA9-99EF254DDC54}"/>
              </a:ext>
            </a:extLst>
          </p:cNvPr>
          <p:cNvSpPr txBox="1"/>
          <p:nvPr/>
        </p:nvSpPr>
        <p:spPr>
          <a:xfrm>
            <a:off x="105507" y="0"/>
            <a:ext cx="1198098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latin typeface="SassoonCRInfant" panose="00000400000000000000" pitchFamily="2" charset="0"/>
              </a:rPr>
              <a:t>What does reading look like between school and home?</a:t>
            </a:r>
          </a:p>
          <a:p>
            <a:endParaRPr lang="en-GB" sz="3600" b="1" u="sng" dirty="0">
              <a:latin typeface="SassoonCRInfant" panose="00000400000000000000" pitchFamily="2" charset="0"/>
            </a:endParaRPr>
          </a:p>
          <a:p>
            <a:r>
              <a:rPr lang="en-GB" sz="3600" dirty="0">
                <a:latin typeface="SassoonCRInfant" panose="00000400000000000000" pitchFamily="2" charset="0"/>
              </a:rPr>
              <a:t>We will send home two books.</a:t>
            </a:r>
          </a:p>
          <a:p>
            <a:endParaRPr lang="en-GB" sz="3600" dirty="0">
              <a:latin typeface="SassoonCRInfant" panose="00000400000000000000" pitchFamily="2" charset="0"/>
            </a:endParaRPr>
          </a:p>
          <a:p>
            <a:r>
              <a:rPr lang="en-GB" sz="3600" dirty="0">
                <a:latin typeface="SassoonCRInfant" panose="00000400000000000000" pitchFamily="2" charset="0"/>
              </a:rPr>
              <a:t>The first book we will have read for several days beforehand.</a:t>
            </a:r>
          </a:p>
          <a:p>
            <a:r>
              <a:rPr lang="en-GB" sz="3600" dirty="0">
                <a:latin typeface="SassoonCRInfant" panose="00000400000000000000" pitchFamily="2" charset="0"/>
              </a:rPr>
              <a:t>Your children should be able to confidently read this book by the time it comes home, they are developing their fluency and story teller voice now with this book.</a:t>
            </a:r>
          </a:p>
          <a:p>
            <a:endParaRPr lang="en-GB" sz="3600" dirty="0">
              <a:latin typeface="SassoonCRInfant" panose="00000400000000000000" pitchFamily="2" charset="0"/>
            </a:endParaRPr>
          </a:p>
          <a:p>
            <a:r>
              <a:rPr lang="en-GB" sz="3600" dirty="0">
                <a:latin typeface="SassoonCRInfant" panose="00000400000000000000" pitchFamily="2" charset="0"/>
              </a:rPr>
              <a:t>The second book uses the same sounds and words that the first</a:t>
            </a:r>
          </a:p>
          <a:p>
            <a:r>
              <a:rPr lang="en-GB" sz="3600" dirty="0">
                <a:latin typeface="SassoonCRInfant" panose="00000400000000000000" pitchFamily="2" charset="0"/>
              </a:rPr>
              <a:t>book uses and supports the learning from the first book in a different context.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E4E8D-2B42-49E5-A5FD-2BB69437B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144" y="650682"/>
            <a:ext cx="2127688" cy="1518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82AB0-9FE3-44E4-9624-7E13653A1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122" y="556546"/>
            <a:ext cx="1337797" cy="17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8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2572E4-D6BC-4270-AFA9-99EF254DDC54}"/>
              </a:ext>
            </a:extLst>
          </p:cNvPr>
          <p:cNvSpPr txBox="1"/>
          <p:nvPr/>
        </p:nvSpPr>
        <p:spPr>
          <a:xfrm>
            <a:off x="105507" y="0"/>
            <a:ext cx="119809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latin typeface="SassoonCRInfant" panose="00000400000000000000" pitchFamily="2" charset="0"/>
              </a:rPr>
              <a:t>What does reading look like between school and home?</a:t>
            </a:r>
          </a:p>
          <a:p>
            <a:endParaRPr lang="en-GB" sz="3600" b="1" u="sng" dirty="0">
              <a:latin typeface="SassoonCRInfant" panose="00000400000000000000" pitchFamily="2" charset="0"/>
            </a:endParaRPr>
          </a:p>
          <a:p>
            <a:r>
              <a:rPr lang="en-GB" sz="3600" dirty="0">
                <a:latin typeface="SassoonCRInfant" panose="00000400000000000000" pitchFamily="2" charset="0"/>
              </a:rPr>
              <a:t>Read everything to your child at home, the back of the cereal packet, street signs, put the subtitles on whilst watching TV,</a:t>
            </a:r>
          </a:p>
          <a:p>
            <a:r>
              <a:rPr lang="en-GB" sz="3600" dirty="0">
                <a:latin typeface="SassoonCRInfant" panose="00000400000000000000" pitchFamily="2" charset="0"/>
              </a:rPr>
              <a:t>newspapers, children’s magazines and recipes!</a:t>
            </a:r>
          </a:p>
          <a:p>
            <a:endParaRPr lang="en-GB" sz="3600" dirty="0">
              <a:latin typeface="SassoonCRInfant" panose="00000400000000000000" pitchFamily="2" charset="0"/>
            </a:endParaRPr>
          </a:p>
          <a:p>
            <a:r>
              <a:rPr lang="en-GB" sz="3600" dirty="0">
                <a:latin typeface="SassoonCRInfant" panose="00000400000000000000" pitchFamily="2" charset="0"/>
              </a:rPr>
              <a:t>Do read to your child </a:t>
            </a:r>
            <a:r>
              <a:rPr lang="en-GB" sz="3600" dirty="0">
                <a:latin typeface="SassoonCRInfant" panose="00000400000000000000" pitchFamily="2" charset="0"/>
                <a:sym typeface="Wingdings" panose="05000000000000000000" pitchFamily="2" charset="2"/>
              </a:rPr>
              <a:t> </a:t>
            </a:r>
          </a:p>
          <a:p>
            <a:r>
              <a:rPr lang="en-GB" sz="3600" dirty="0">
                <a:latin typeface="SassoonCRInfant" panose="00000400000000000000" pitchFamily="2" charset="0"/>
                <a:sym typeface="Wingdings" panose="05000000000000000000" pitchFamily="2" charset="2"/>
              </a:rPr>
              <a:t>Read books that are beyond your child’s capability.  </a:t>
            </a:r>
          </a:p>
          <a:p>
            <a:r>
              <a:rPr lang="en-GB" sz="3600" dirty="0">
                <a:latin typeface="SassoonCRInfant" panose="00000400000000000000" pitchFamily="2" charset="0"/>
                <a:sym typeface="Wingdings" panose="05000000000000000000" pitchFamily="2" charset="2"/>
              </a:rPr>
              <a:t>This develops a broad vocabulary, concentration and it is a great bonding time for you all!</a:t>
            </a:r>
            <a:endParaRPr lang="en-GB" sz="3600" dirty="0">
              <a:latin typeface="SassoonCRInfant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3AA250-3BE8-4B7A-87CC-38D9D6DE2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4" y="5025956"/>
            <a:ext cx="2219325" cy="1664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22F0BE-271B-4246-8F2A-CDFD9841F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775" y="2207419"/>
            <a:ext cx="1500188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2572E4-D6BC-4270-AFA9-99EF254DDC54}"/>
              </a:ext>
            </a:extLst>
          </p:cNvPr>
          <p:cNvSpPr txBox="1"/>
          <p:nvPr/>
        </p:nvSpPr>
        <p:spPr>
          <a:xfrm>
            <a:off x="105507" y="0"/>
            <a:ext cx="119809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latin typeface="SassoonCRInfant" panose="00000400000000000000" pitchFamily="2" charset="0"/>
              </a:rPr>
              <a:t>What is The Phonics Screening check? </a:t>
            </a:r>
          </a:p>
          <a:p>
            <a:endParaRPr lang="en-GB" sz="3200" dirty="0">
              <a:latin typeface="SassoonCRInfant" panose="00000400000000000000" pitchFamily="2" charset="0"/>
            </a:endParaRPr>
          </a:p>
          <a:p>
            <a:endParaRPr lang="en-GB" sz="3600" b="1" u="sng" dirty="0">
              <a:latin typeface="SassoonCRInfant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61E1D-80A9-4B15-80B5-C76225AF02F4}"/>
              </a:ext>
            </a:extLst>
          </p:cNvPr>
          <p:cNvSpPr txBox="1"/>
          <p:nvPr/>
        </p:nvSpPr>
        <p:spPr>
          <a:xfrm>
            <a:off x="556277" y="1016653"/>
            <a:ext cx="1130001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r>
              <a:rPr lang="en-GB" sz="3600" b="1" dirty="0">
                <a:solidFill>
                  <a:schemeClr val="dk1"/>
                </a:solidFill>
                <a:latin typeface="SassoonCRInfant" panose="00000400000000000000" pitchFamily="2" charset="0"/>
                <a:ea typeface="Calibri"/>
                <a:cs typeface="Calibri"/>
                <a:sym typeface="Calibri"/>
              </a:rPr>
              <a:t>Phonics screening check June 2025 </a:t>
            </a:r>
            <a:r>
              <a:rPr lang="en-GB" sz="3600" dirty="0">
                <a:solidFill>
                  <a:schemeClr val="dk1"/>
                </a:solidFill>
                <a:latin typeface="SassoonCRInfant" panose="00000400000000000000" pitchFamily="2" charset="0"/>
                <a:ea typeface="Calibri"/>
                <a:cs typeface="Calibri"/>
                <a:sym typeface="Calibri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r>
              <a:rPr lang="en-GB" sz="3600" dirty="0">
                <a:solidFill>
                  <a:schemeClr val="dk1"/>
                </a:solidFill>
                <a:latin typeface="SassoonCRInfant" panose="00000400000000000000" pitchFamily="2" charset="0"/>
                <a:ea typeface="Calibri"/>
                <a:cs typeface="Calibri"/>
                <a:sym typeface="Calibri"/>
              </a:rPr>
              <a:t>National </a:t>
            </a:r>
            <a:r>
              <a:rPr lang="en-GB" sz="3600" dirty="0">
                <a:latin typeface="SassoonCRInfant" panose="00000400000000000000" pitchFamily="2" charset="0"/>
                <a:sym typeface="Calibri"/>
              </a:rPr>
              <a:t> </a:t>
            </a:r>
            <a:r>
              <a:rPr lang="en-GB" sz="3600" dirty="0">
                <a:solidFill>
                  <a:schemeClr val="dk1"/>
                </a:solidFill>
                <a:latin typeface="SassoonCRInfant" panose="00000400000000000000" pitchFamily="2" charset="0"/>
                <a:ea typeface="Calibri"/>
                <a:cs typeface="Calibri"/>
                <a:sym typeface="Calibri"/>
              </a:rPr>
              <a:t>test for all Year 1 children to assess their ability </a:t>
            </a:r>
            <a:endParaRPr lang="en-GB" sz="3600" dirty="0">
              <a:latin typeface="SassoonCRInfant" panose="000004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dk1"/>
                </a:solidFill>
                <a:latin typeface="SassoonCRInfant" panose="00000400000000000000" pitchFamily="2" charset="0"/>
                <a:ea typeface="Calibri"/>
                <a:cs typeface="Calibri"/>
                <a:sym typeface="Calibri"/>
              </a:rPr>
              <a:t>to decode / read words.</a:t>
            </a:r>
            <a:endParaRPr lang="en-GB" sz="3600" dirty="0">
              <a:latin typeface="SassoonCRInfant" panose="000004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dk1"/>
                </a:solidFill>
                <a:latin typeface="SassoonCRInfant" panose="00000400000000000000" pitchFamily="2" charset="0"/>
                <a:ea typeface="Calibri"/>
                <a:cs typeface="Calibri"/>
                <a:sym typeface="Calibri"/>
              </a:rPr>
              <a:t>All children are given 40 words to read, 20 real words and </a:t>
            </a:r>
            <a:br>
              <a:rPr lang="en-GB" sz="3600" dirty="0">
                <a:solidFill>
                  <a:schemeClr val="dk1"/>
                </a:solidFill>
                <a:latin typeface="SassoonCRInfant" panose="00000400000000000000" pitchFamily="2" charset="0"/>
                <a:ea typeface="Calibri"/>
                <a:cs typeface="Calibri"/>
                <a:sym typeface="Calibri"/>
              </a:rPr>
            </a:br>
            <a:r>
              <a:rPr lang="en-GB" sz="3600" dirty="0">
                <a:solidFill>
                  <a:schemeClr val="dk1"/>
                </a:solidFill>
                <a:latin typeface="SassoonCRInfant" panose="00000400000000000000" pitchFamily="2" charset="0"/>
                <a:ea typeface="Calibri"/>
                <a:cs typeface="Calibri"/>
                <a:sym typeface="Calibri"/>
              </a:rPr>
              <a:t>20 pseudo-words (alien words)</a:t>
            </a:r>
            <a:endParaRPr lang="en-GB" sz="3600" dirty="0">
              <a:latin typeface="SassoonCRInfant" panose="00000400000000000000" pitchFamily="2" charset="0"/>
            </a:endParaRPr>
          </a:p>
          <a:p>
            <a:r>
              <a:rPr lang="en-GB" dirty="0"/>
              <a:t> </a:t>
            </a:r>
          </a:p>
        </p:txBody>
      </p:sp>
      <p:pic>
        <p:nvPicPr>
          <p:cNvPr id="6" name="Google Shape;90;p2">
            <a:extLst>
              <a:ext uri="{FF2B5EF4-FFF2-40B4-BE49-F238E27FC236}">
                <a16:creationId xmlns:a16="http://schemas.microsoft.com/office/drawing/2014/main" id="{8004A1A6-3F92-4168-BCDC-F6B64D827B4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0705"/>
          <a:stretch/>
        </p:blipFill>
        <p:spPr>
          <a:xfrm>
            <a:off x="8229711" y="114299"/>
            <a:ext cx="2524014" cy="146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0360D6-A012-45B6-BEBA-C9BF1C160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50"/>
          <a:stretch/>
        </p:blipFill>
        <p:spPr>
          <a:xfrm>
            <a:off x="2927758" y="3856813"/>
            <a:ext cx="6158693" cy="288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5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2572E4-D6BC-4270-AFA9-99EF254DDC54}"/>
              </a:ext>
            </a:extLst>
          </p:cNvPr>
          <p:cNvSpPr txBox="1"/>
          <p:nvPr/>
        </p:nvSpPr>
        <p:spPr>
          <a:xfrm>
            <a:off x="105507" y="0"/>
            <a:ext cx="119809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latin typeface="SassoonCRInfant" panose="00000400000000000000" pitchFamily="2" charset="0"/>
              </a:rPr>
              <a:t>How can I help my child?</a:t>
            </a:r>
          </a:p>
          <a:p>
            <a:endParaRPr lang="en-GB" sz="3200" dirty="0">
              <a:latin typeface="SassoonCRInfant" panose="00000400000000000000" pitchFamily="2" charset="0"/>
            </a:endParaRPr>
          </a:p>
          <a:p>
            <a:endParaRPr lang="en-GB" sz="3600" b="1" u="sng" dirty="0">
              <a:latin typeface="SassoonCRInfant" panose="000004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86320-5C4B-4200-8797-B3835E7D3A49}"/>
              </a:ext>
            </a:extLst>
          </p:cNvPr>
          <p:cNvSpPr txBox="1"/>
          <p:nvPr/>
        </p:nvSpPr>
        <p:spPr>
          <a:xfrm>
            <a:off x="105507" y="627724"/>
            <a:ext cx="11562974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>
                <a:latin typeface="SassoonCRInfant" panose="00000400000000000000" pitchFamily="2" charset="0"/>
              </a:rPr>
              <a:t>1 . Read daily:</a:t>
            </a:r>
          </a:p>
          <a:p>
            <a:r>
              <a:rPr lang="en-GB" sz="3600" dirty="0">
                <a:latin typeface="SassoonCRInfant" panose="00000400000000000000" pitchFamily="2" charset="0"/>
              </a:rPr>
              <a:t>– Your child reads to you.  </a:t>
            </a:r>
          </a:p>
          <a:p>
            <a:r>
              <a:rPr lang="en-GB" sz="3600" dirty="0">
                <a:latin typeface="SassoonCRInfant" panose="00000400000000000000" pitchFamily="2" charset="0"/>
              </a:rPr>
              <a:t>We ask for a minimum of 4 reads a week – record it in their </a:t>
            </a:r>
          </a:p>
          <a:p>
            <a:r>
              <a:rPr lang="en-GB" sz="3600" dirty="0">
                <a:latin typeface="SassoonCRInfant" panose="00000400000000000000" pitchFamily="2" charset="0"/>
              </a:rPr>
              <a:t>reading record.</a:t>
            </a:r>
          </a:p>
          <a:p>
            <a:r>
              <a:rPr lang="en-GB" sz="3600" dirty="0">
                <a:latin typeface="SassoonCRInfant" panose="00000400000000000000" pitchFamily="2" charset="0"/>
              </a:rPr>
              <a:t>- To your child.</a:t>
            </a:r>
          </a:p>
          <a:p>
            <a:pPr marL="571500" indent="-571500">
              <a:buFontTx/>
              <a:buChar char="-"/>
            </a:pPr>
            <a:r>
              <a:rPr lang="en-GB" sz="3600" dirty="0">
                <a:latin typeface="SassoonCRInfant" panose="00000400000000000000" pitchFamily="2" charset="0"/>
              </a:rPr>
              <a:t>Benefits to both – but they do different jobs and are not </a:t>
            </a:r>
          </a:p>
          <a:p>
            <a:r>
              <a:rPr lang="en-GB" sz="3600" dirty="0">
                <a:latin typeface="SassoonCRInfant" panose="00000400000000000000" pitchFamily="2" charset="0"/>
              </a:rPr>
              <a:t>the same thing.</a:t>
            </a:r>
          </a:p>
          <a:p>
            <a:r>
              <a:rPr lang="en-GB" sz="3600" u="sng" dirty="0">
                <a:latin typeface="SassoonCRInfant" panose="00000400000000000000" pitchFamily="2" charset="0"/>
              </a:rPr>
              <a:t>2. Homework </a:t>
            </a:r>
            <a:r>
              <a:rPr lang="en-GB" sz="3600" dirty="0">
                <a:latin typeface="SassoonCRInfant" panose="00000400000000000000" pitchFamily="2" charset="0"/>
              </a:rPr>
              <a:t>– particularly the phonics, please repeat any </a:t>
            </a:r>
          </a:p>
          <a:p>
            <a:r>
              <a:rPr lang="en-GB" sz="3600" dirty="0">
                <a:latin typeface="SassoonCRInfant" panose="00000400000000000000" pitchFamily="2" charset="0"/>
              </a:rPr>
              <a:t>activities throughout the week and beyond.</a:t>
            </a:r>
          </a:p>
          <a:p>
            <a:r>
              <a:rPr lang="en-GB" sz="3600" u="sng" dirty="0">
                <a:latin typeface="SassoonCRInfant" panose="00000400000000000000" pitchFamily="2" charset="0"/>
              </a:rPr>
              <a:t>3. Phonics practise sheets</a:t>
            </a:r>
            <a:r>
              <a:rPr lang="en-GB" sz="3600" dirty="0">
                <a:latin typeface="SassoonCRInfant" panose="00000400000000000000" pitchFamily="2" charset="0"/>
              </a:rPr>
              <a:t> – repeat these activities.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F8C4C-AD87-45FF-9265-6A3B8F400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045" y="102143"/>
            <a:ext cx="2321841" cy="169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30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672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Buckley</dc:creator>
  <cp:lastModifiedBy>Melissa Buckley</cp:lastModifiedBy>
  <cp:revision>16</cp:revision>
  <dcterms:created xsi:type="dcterms:W3CDTF">2024-09-27T12:09:44Z</dcterms:created>
  <dcterms:modified xsi:type="dcterms:W3CDTF">2024-10-02T06:24:08Z</dcterms:modified>
</cp:coreProperties>
</file>